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Lst>
  <p:sldSz cy="5143500" cx="9144000"/>
  <p:notesSz cx="6858000" cy="9144000"/>
  <p:embeddedFontLst>
    <p:embeddedFont>
      <p:font typeface="Staatliches"/>
      <p:regular r:id="rId54"/>
    </p:embeddedFont>
    <p:embeddedFont>
      <p:font typeface="Proxima Nova"/>
      <p:regular r:id="rId55"/>
      <p:bold r:id="rId56"/>
      <p:italic r:id="rId57"/>
      <p:boldItalic r:id="rId58"/>
    </p:embeddedFont>
    <p:embeddedFont>
      <p:font typeface="Source Code Pro"/>
      <p:regular r:id="rId59"/>
      <p:bold r:id="rId60"/>
      <p:italic r:id="rId61"/>
      <p:boldItalic r:id="rId62"/>
    </p:embeddedFont>
    <p:embeddedFont>
      <p:font typeface="Manrope"/>
      <p:regular r:id="rId63"/>
      <p:bold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754CA5C-4DB0-4122-9C21-7C1FB8B4CFAB}">
  <a:tblStyle styleId="{B754CA5C-4DB0-4122-9C21-7C1FB8B4CFA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SourceCodePro-boldItalic.fntdata"/><Relationship Id="rId61" Type="http://schemas.openxmlformats.org/officeDocument/2006/relationships/font" Target="fonts/SourceCodePro-italic.fntdata"/><Relationship Id="rId20" Type="http://schemas.openxmlformats.org/officeDocument/2006/relationships/slide" Target="slides/slide13.xml"/><Relationship Id="rId64" Type="http://schemas.openxmlformats.org/officeDocument/2006/relationships/font" Target="fonts/Manrope-bold.fntdata"/><Relationship Id="rId63" Type="http://schemas.openxmlformats.org/officeDocument/2006/relationships/font" Target="fonts/Manrope-regular.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SourceCodePro-bold.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font" Target="fonts/ProximaNova-regular.fntdata"/><Relationship Id="rId10" Type="http://schemas.openxmlformats.org/officeDocument/2006/relationships/slide" Target="slides/slide3.xml"/><Relationship Id="rId54" Type="http://schemas.openxmlformats.org/officeDocument/2006/relationships/font" Target="fonts/Staatliches-regular.fntdata"/><Relationship Id="rId13" Type="http://schemas.openxmlformats.org/officeDocument/2006/relationships/slide" Target="slides/slide6.xml"/><Relationship Id="rId57" Type="http://schemas.openxmlformats.org/officeDocument/2006/relationships/font" Target="fonts/ProximaNova-italic.fntdata"/><Relationship Id="rId12" Type="http://schemas.openxmlformats.org/officeDocument/2006/relationships/slide" Target="slides/slide5.xml"/><Relationship Id="rId56" Type="http://schemas.openxmlformats.org/officeDocument/2006/relationships/font" Target="fonts/ProximaNova-bold.fntdata"/><Relationship Id="rId15" Type="http://schemas.openxmlformats.org/officeDocument/2006/relationships/slide" Target="slides/slide8.xml"/><Relationship Id="rId59" Type="http://schemas.openxmlformats.org/officeDocument/2006/relationships/font" Target="fonts/SourceCodePro-regular.fntdata"/><Relationship Id="rId14" Type="http://schemas.openxmlformats.org/officeDocument/2006/relationships/slide" Target="slides/slide7.xml"/><Relationship Id="rId58" Type="http://schemas.openxmlformats.org/officeDocument/2006/relationships/font" Target="fonts/ProximaNova-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b5862ed70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b5862ed70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Layout objects pulled from: https://slidesgo.com/</a:t>
            </a:r>
            <a:endParaRPr/>
          </a:p>
          <a:p>
            <a:pPr indent="0" lvl="0" marL="0" rtl="0" algn="l">
              <a:spcBef>
                <a:spcPts val="0"/>
              </a:spcBef>
              <a:spcAft>
                <a:spcPts val="0"/>
              </a:spcAft>
              <a:buNone/>
            </a:pPr>
            <a:r>
              <a:rPr lang="en"/>
              <a:t>All icons are from: https://thenounproject.com/</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31038d1faf_0_1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31038d1faf_0_1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31038d1faf_0_1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31038d1faf_0_1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31038d1faf_0_1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331038d1faf_0_1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331038d1faf_0_1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331038d1faf_0_1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331038d1faf_0_1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331038d1faf_0_1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331038d1faf_0_1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331038d1faf_0_1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31038d1faf_0_1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31038d1faf_0_1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31038d1faf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331038d1faf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31038d1faf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331038d1faf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31038d1faf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331038d1faf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31038d1faf_0_1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31038d1faf_0_1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3b5862ed703_1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3b5862ed703_1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3b5862ed703_1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3b5862ed703_1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Layout objects pulled from: https://slidesgo.com/</a:t>
            </a:r>
            <a:endParaRPr/>
          </a:p>
          <a:p>
            <a:pPr indent="0" lvl="0" marL="0" rtl="0" algn="l">
              <a:spcBef>
                <a:spcPts val="0"/>
              </a:spcBef>
              <a:spcAft>
                <a:spcPts val="0"/>
              </a:spcAft>
              <a:buNone/>
            </a:pPr>
            <a:r>
              <a:rPr lang="en"/>
              <a:t>All icons are from: https://thenounproject.com/</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3309dec511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3309dec511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331038d1faf_0_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331038d1faf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33738a2bdf6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33738a2bdf6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331038d1faf_0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331038d1faf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33738a2bdf6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33738a2bdf6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33738a2bdf6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33738a2bdf6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331038d1faf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331038d1faf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33738a2bdf6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33738a2bdf6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b5862ed703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b5862ed703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33738a2bdf6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33738a2bdf6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33738a2bdf6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33738a2bdf6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33738a2bdf6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33738a2bdf6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33738a2bdf6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33738a2bdf6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33738a2bdf6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33738a2bdf6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33738a2bdf6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33738a2bdf6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3b5862ed703_1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3b5862ed703_1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3b618f15fc5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3b618f15fc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3b5862ed703_1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3b5862ed703_1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Layout objects pulled from: https://slidesgo.com/</a:t>
            </a:r>
            <a:endParaRPr/>
          </a:p>
          <a:p>
            <a:pPr indent="0" lvl="0" marL="0" rtl="0" algn="l">
              <a:spcBef>
                <a:spcPts val="0"/>
              </a:spcBef>
              <a:spcAft>
                <a:spcPts val="0"/>
              </a:spcAft>
              <a:buNone/>
            </a:pPr>
            <a:r>
              <a:rPr lang="en"/>
              <a:t>All icons are from: https://thenounproject.com/</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3318edcfb4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3318edcfb4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31038d1faf_0_1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31038d1faf_0_1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3318edcfb4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3318edcfb4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3318edcfb4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3318edcfb4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3318edcfb4a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3318edcfb4a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3318edcfb4a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3318edcfb4a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3318edcfb4a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3318edcfb4a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3b5862ed703_1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3b5862ed703_1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331038d1faf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331038d1faf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31038d1faf_0_1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31038d1faf_0_1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31038d1faf_0_1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31038d1faf_0_1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31038d1faf_0_1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331038d1faf_0_1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31038d1faf_0_1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31038d1faf_0_1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31038d1faf_0_1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331038d1faf_0_1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C6B8EB"/>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hyperlink" Target="http://www.youtube.com/watch?v=4xDzrJKXOOY" TargetMode="External"/><Relationship Id="rId5"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27.png"/><Relationship Id="rId5" Type="http://schemas.openxmlformats.org/officeDocument/2006/relationships/image" Target="../media/image35.png"/><Relationship Id="rId6" Type="http://schemas.openxmlformats.org/officeDocument/2006/relationships/image" Target="../media/image37.png"/><Relationship Id="rId7"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www.youtube.com/watch?v=odzGsDTJKz4" TargetMode="External"/><Relationship Id="rId4" Type="http://schemas.openxmlformats.org/officeDocument/2006/relationships/image" Target="../media/image3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46.png"/><Relationship Id="rId4" Type="http://schemas.openxmlformats.org/officeDocument/2006/relationships/image" Target="../media/image45.png"/><Relationship Id="rId5" Type="http://schemas.openxmlformats.org/officeDocument/2006/relationships/hyperlink" Target="http://www.youtube.com/watch?v=Tio8r3Zf70M" TargetMode="External"/><Relationship Id="rId6" Type="http://schemas.openxmlformats.org/officeDocument/2006/relationships/image" Target="../media/image2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hyperlink" Target="https://colab.research.google.com/drive/1Gp1jEQmcIjyLnxeP-6uq6fxSazP2XVvN?usp=sharin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3.jpg"/><Relationship Id="rId4" Type="http://schemas.openxmlformats.org/officeDocument/2006/relationships/hyperlink" Target="http://www.youtube.com/watch?v=4xDzrJKXOOY" TargetMode="External"/><Relationship Id="rId5" Type="http://schemas.openxmlformats.org/officeDocument/2006/relationships/image" Target="../media/image3.jpg"/><Relationship Id="rId6" Type="http://schemas.openxmlformats.org/officeDocument/2006/relationships/hyperlink" Target="https://chefs-kiss.github.io/ML_J2026/homework.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jpg"/><Relationship Id="rId4" Type="http://schemas.openxmlformats.org/officeDocument/2006/relationships/hyperlink" Target="http://www.youtube.com/watch?v=4xDzrJKXOOY" TargetMode="External"/><Relationship Id="rId5" Type="http://schemas.openxmlformats.org/officeDocument/2006/relationships/image" Target="../media/image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hyperlink" Target="https://colab.research.google.com/drive/1MlEPRHLnVtIfPxOrI6R05sXhPRGY_9VK?usp=sharin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hyperlink" Target="http://www.youtube.com/watch?v=odzGsDTJKz4" TargetMode="External"/><Relationship Id="rId4" Type="http://schemas.openxmlformats.org/officeDocument/2006/relationships/image" Target="../media/image3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9.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3.jpg"/><Relationship Id="rId4" Type="http://schemas.openxmlformats.org/officeDocument/2006/relationships/hyperlink" Target="https://github.com/mwaskom/seaborn-data" TargetMode="External"/><Relationship Id="rId11" Type="http://schemas.openxmlformats.org/officeDocument/2006/relationships/image" Target="../media/image6.png"/><Relationship Id="rId10" Type="http://schemas.openxmlformats.org/officeDocument/2006/relationships/hyperlink" Target="https://github.com/mwaskom/seaborn-data" TargetMode="External"/><Relationship Id="rId9" Type="http://schemas.openxmlformats.org/officeDocument/2006/relationships/image" Target="../media/image23.png"/><Relationship Id="rId5" Type="http://schemas.openxmlformats.org/officeDocument/2006/relationships/hyperlink" Target="https://github.com/mwaskom/seaborn-data" TargetMode="External"/><Relationship Id="rId6" Type="http://schemas.openxmlformats.org/officeDocument/2006/relationships/image" Target="../media/image8.gif"/><Relationship Id="rId7" Type="http://schemas.openxmlformats.org/officeDocument/2006/relationships/image" Target="../media/image18.gif"/><Relationship Id="rId8" Type="http://schemas.openxmlformats.org/officeDocument/2006/relationships/hyperlink" Target="https://www.kaggle.com/datasets/uciml/breast-cancer-wisconsin-data"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8.png"/><Relationship Id="rId4" Type="http://schemas.openxmlformats.org/officeDocument/2006/relationships/hyperlink" Target="http://www.youtube.com/watch?v=odzGsDTJKz4" TargetMode="External"/><Relationship Id="rId5" Type="http://schemas.openxmlformats.org/officeDocument/2006/relationships/image" Target="../media/image3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sefidian.com/2022/08/18/a-guide-on-regression-error-metrics-with-python-code/" TargetMode="External"/><Relationship Id="rId4" Type="http://schemas.openxmlformats.org/officeDocument/2006/relationships/image" Target="../media/image43.png"/><Relationship Id="rId5" Type="http://schemas.openxmlformats.org/officeDocument/2006/relationships/image" Target="../media/image5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13.jpg"/><Relationship Id="rId4" Type="http://schemas.openxmlformats.org/officeDocument/2006/relationships/hyperlink" Target="http://www.youtube.com/watch?v=4xDzrJKXOOY" TargetMode="External"/><Relationship Id="rId5" Type="http://schemas.openxmlformats.org/officeDocument/2006/relationships/image" Target="../media/image3.jpg"/><Relationship Id="rId6" Type="http://schemas.openxmlformats.org/officeDocument/2006/relationships/hyperlink" Target="https://chefs-kiss.github.io/ML_J2026/homework.html"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13.jpg"/><Relationship Id="rId4" Type="http://schemas.openxmlformats.org/officeDocument/2006/relationships/hyperlink" Target="http://www.youtube.com/watch?v=4xDzrJKXOOY" TargetMode="External"/><Relationship Id="rId5" Type="http://schemas.openxmlformats.org/officeDocument/2006/relationships/image" Target="../media/image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jpg"/><Relationship Id="rId4" Type="http://schemas.openxmlformats.org/officeDocument/2006/relationships/hyperlink" Target="http://www.youtube.com/watch?v=4xDzrJKXOOY" TargetMode="External"/><Relationship Id="rId5" Type="http://schemas.openxmlformats.org/officeDocument/2006/relationships/image" Target="../media/image3.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hyperlink" Target="https://www.eliassi.org/Near-Term%20AI%20and%20the%20Ethical%20Matrix.pdf" TargetMode="Externa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50.png"/><Relationship Id="rId4" Type="http://schemas.openxmlformats.org/officeDocument/2006/relationships/image" Target="../media/image48.png"/><Relationship Id="rId5" Type="http://schemas.openxmlformats.org/officeDocument/2006/relationships/image" Target="../media/image39.png"/><Relationship Id="rId6"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52.png"/><Relationship Id="rId4" Type="http://schemas.openxmlformats.org/officeDocument/2006/relationships/hyperlink" Target="http://www.youtube.com/watch?v=odzGsDTJKz4" TargetMode="External"/><Relationship Id="rId5" Type="http://schemas.openxmlformats.org/officeDocument/2006/relationships/image" Target="../media/image30.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hyperlink" Target="http://www.youtube.com/watch?v=odzGsDTJKz4" TargetMode="External"/><Relationship Id="rId4" Type="http://schemas.openxmlformats.org/officeDocument/2006/relationships/image" Target="../media/image30.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hyperlink" Target="http://www.youtube.com/watch?v=odzGsDTJKz4" TargetMode="External"/><Relationship Id="rId4" Type="http://schemas.openxmlformats.org/officeDocument/2006/relationships/image" Target="../media/image30.jpg"/><Relationship Id="rId5" Type="http://schemas.openxmlformats.org/officeDocument/2006/relationships/image" Target="../media/image5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13.jpg"/><Relationship Id="rId4" Type="http://schemas.openxmlformats.org/officeDocument/2006/relationships/hyperlink" Target="https://chefs-kiss.github.io/ML_J2026/labs.html" TargetMode="External"/><Relationship Id="rId5" Type="http://schemas.openxmlformats.org/officeDocument/2006/relationships/hyperlink" Target="http://www.youtube.com/watch?v=4xDzrJKXOOY" TargetMode="External"/><Relationship Id="rId6" Type="http://schemas.openxmlformats.org/officeDocument/2006/relationships/image" Target="../media/image3.jpg"/></Relationships>
</file>

<file path=ppt/slides/_rels/slide46.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47.png"/><Relationship Id="rId13" Type="http://schemas.openxmlformats.org/officeDocument/2006/relationships/image" Target="../media/image10.png"/><Relationship Id="rId12"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5.png"/><Relationship Id="rId4" Type="http://schemas.openxmlformats.org/officeDocument/2006/relationships/image" Target="../media/image26.png"/><Relationship Id="rId9" Type="http://schemas.openxmlformats.org/officeDocument/2006/relationships/image" Target="../media/image24.png"/><Relationship Id="rId15" Type="http://schemas.openxmlformats.org/officeDocument/2006/relationships/image" Target="../media/image44.png"/><Relationship Id="rId14" Type="http://schemas.openxmlformats.org/officeDocument/2006/relationships/image" Target="../media/image37.png"/><Relationship Id="rId17" Type="http://schemas.openxmlformats.org/officeDocument/2006/relationships/image" Target="../media/image49.png"/><Relationship Id="rId16" Type="http://schemas.openxmlformats.org/officeDocument/2006/relationships/image" Target="../media/image36.png"/><Relationship Id="rId5" Type="http://schemas.openxmlformats.org/officeDocument/2006/relationships/image" Target="../media/image2.png"/><Relationship Id="rId6" Type="http://schemas.openxmlformats.org/officeDocument/2006/relationships/image" Target="../media/image34.png"/><Relationship Id="rId18" Type="http://schemas.openxmlformats.org/officeDocument/2006/relationships/image" Target="../media/image19.png"/><Relationship Id="rId7" Type="http://schemas.openxmlformats.org/officeDocument/2006/relationships/image" Target="../media/image16.png"/><Relationship Id="rId8" Type="http://schemas.openxmlformats.org/officeDocument/2006/relationships/image" Target="../media/image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5.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2.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34.png"/><Relationship Id="rId7"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4.png"/><Relationship Id="rId4" Type="http://schemas.openxmlformats.org/officeDocument/2006/relationships/image" Target="../media/image16.png"/><Relationship Id="rId5" Type="http://schemas.openxmlformats.org/officeDocument/2006/relationships/image" Target="../media/image22.png"/><Relationship Id="rId6" Type="http://schemas.openxmlformats.org/officeDocument/2006/relationships/image" Target="../media/image19.png"/><Relationship Id="rId7" Type="http://schemas.openxmlformats.org/officeDocument/2006/relationships/image" Target="../media/image24.png"/><Relationship Id="rId8"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pic>
        <p:nvPicPr>
          <p:cNvPr descr="🎼 | Listen on Spotify, Apple music and more&#10;→  https://fanlink.to/ChillSynthwave&#10;&#10;🎶 Subscribe to this channel for more synthwave music&#10;→ https://bit.ly/synthwave-channel&#10;&#10;🌎 | Lofi Girl on all social media&#10;→  https://fanlink.to/lofigirl-social&#10;&#10;👕 | Lofi Girl merch&#10;→  https://bit.ly/Iofigirl-shop&#10;&#10;🎭 | Create your lofi avatar now&#10;→  https://lofigirl.com/generator/&#10;&#10;💬 | Join the Lofi Girl community&#10;→   https://bit.ly/lofigirl-discord&#10;→   https://bit.ly/lofigirl-reddit&#10;&#10;🎨 | Art by Lofi Studio (full list of artists here)&#10;→  https://www.instagram.com/p/CrlCU3msh49/&#10;&#10;📝 | Submit your music / art&#10;→  https://bit.ly/lofi-submission" id="99" name="Google Shape;99;p25" title="synthwave radio 🌌 - beats to chill/game to">
            <a:hlinkClick r:id="rId4"/>
          </p:cNvPr>
          <p:cNvPicPr preferRelativeResize="0"/>
          <p:nvPr/>
        </p:nvPicPr>
        <p:blipFill>
          <a:blip r:embed="rId5">
            <a:alphaModFix/>
          </a:blip>
          <a:stretch>
            <a:fillRect/>
          </a:stretch>
        </p:blipFill>
        <p:spPr>
          <a:xfrm>
            <a:off x="135850" y="4657597"/>
            <a:ext cx="561450" cy="315811"/>
          </a:xfrm>
          <a:prstGeom prst="rect">
            <a:avLst/>
          </a:prstGeom>
          <a:noFill/>
          <a:ln>
            <a:noFill/>
          </a:ln>
        </p:spPr>
      </p:pic>
      <p:sp>
        <p:nvSpPr>
          <p:cNvPr id="100" name="Google Shape;100;p25"/>
          <p:cNvSpPr/>
          <p:nvPr/>
        </p:nvSpPr>
        <p:spPr>
          <a:xfrm>
            <a:off x="2166300" y="1146750"/>
            <a:ext cx="4811400" cy="2850000"/>
          </a:xfrm>
          <a:prstGeom prst="roundRect">
            <a:avLst>
              <a:gd fmla="val 16667" name="adj"/>
            </a:avLst>
          </a:prstGeom>
          <a:solidFill>
            <a:srgbClr val="9D9F24"/>
          </a:solid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Clr>
                <a:schemeClr val="dk1"/>
              </a:buClr>
              <a:buSzPts val="1100"/>
              <a:buFont typeface="Arial"/>
              <a:buNone/>
            </a:pPr>
            <a:r>
              <a:rPr lang="en" sz="4950">
                <a:solidFill>
                  <a:schemeClr val="dk1"/>
                </a:solidFill>
                <a:latin typeface="Staatliches"/>
                <a:ea typeface="Staatliches"/>
                <a:cs typeface="Staatliches"/>
                <a:sym typeface="Staatliches"/>
              </a:rPr>
              <a:t>Machine Learning</a:t>
            </a:r>
            <a:endParaRPr sz="4950">
              <a:solidFill>
                <a:schemeClr val="dk1"/>
              </a:solidFill>
              <a:latin typeface="Staatliches"/>
              <a:ea typeface="Staatliches"/>
              <a:cs typeface="Staatliches"/>
              <a:sym typeface="Staatliches"/>
            </a:endParaRPr>
          </a:p>
          <a:p>
            <a:pPr indent="0" lvl="0" marL="0" rtl="0" algn="ctr">
              <a:lnSpc>
                <a:spcPct val="80000"/>
              </a:lnSpc>
              <a:spcBef>
                <a:spcPts val="0"/>
              </a:spcBef>
              <a:spcAft>
                <a:spcPts val="0"/>
              </a:spcAft>
              <a:buClr>
                <a:schemeClr val="dk1"/>
              </a:buClr>
              <a:buSzPts val="1100"/>
              <a:buFont typeface="Arial"/>
              <a:buNone/>
            </a:pPr>
            <a:r>
              <a:rPr lang="en" sz="2538">
                <a:solidFill>
                  <a:schemeClr val="dk1"/>
                </a:solidFill>
                <a:latin typeface="Staatliches"/>
                <a:ea typeface="Staatliches"/>
                <a:cs typeface="Staatliches"/>
                <a:sym typeface="Staatliches"/>
              </a:rPr>
              <a:t>With python</a:t>
            </a:r>
            <a:endParaRPr sz="2538">
              <a:solidFill>
                <a:schemeClr val="dk1"/>
              </a:solidFill>
              <a:latin typeface="Staatliches"/>
              <a:ea typeface="Staatliches"/>
              <a:cs typeface="Staatliches"/>
              <a:sym typeface="Staatliches"/>
            </a:endParaRPr>
          </a:p>
          <a:p>
            <a:pPr indent="0" lvl="0" marL="0" rtl="0" algn="l">
              <a:lnSpc>
                <a:spcPct val="80000"/>
              </a:lnSpc>
              <a:spcBef>
                <a:spcPts val="0"/>
              </a:spcBef>
              <a:spcAft>
                <a:spcPts val="0"/>
              </a:spcAft>
              <a:buClr>
                <a:schemeClr val="dk1"/>
              </a:buClr>
              <a:buSzPts val="1100"/>
              <a:buFont typeface="Arial"/>
              <a:buNone/>
            </a:pPr>
            <a:r>
              <a:t/>
            </a:r>
            <a:endParaRPr sz="4000">
              <a:solidFill>
                <a:schemeClr val="dk1"/>
              </a:solidFill>
              <a:latin typeface="Staatliches"/>
              <a:ea typeface="Staatliches"/>
              <a:cs typeface="Staatliches"/>
              <a:sym typeface="Staatliches"/>
            </a:endParaRPr>
          </a:p>
          <a:p>
            <a:pPr indent="0" lvl="0" marL="0" rtl="0" algn="ctr">
              <a:lnSpc>
                <a:spcPct val="80000"/>
              </a:lnSpc>
              <a:spcBef>
                <a:spcPts val="0"/>
              </a:spcBef>
              <a:spcAft>
                <a:spcPts val="0"/>
              </a:spcAft>
              <a:buClr>
                <a:schemeClr val="dk1"/>
              </a:buClr>
              <a:buSzPts val="1100"/>
              <a:buFont typeface="Arial"/>
              <a:buNone/>
            </a:pPr>
            <a:r>
              <a:rPr lang="en" sz="4422">
                <a:solidFill>
                  <a:schemeClr val="lt1"/>
                </a:solidFill>
                <a:latin typeface="Staatliches"/>
                <a:ea typeface="Staatliches"/>
                <a:cs typeface="Staatliches"/>
                <a:sym typeface="Staatliches"/>
              </a:rPr>
              <a:t>EVL</a:t>
            </a:r>
            <a:r>
              <a:rPr b="1" lang="en" sz="4422">
                <a:solidFill>
                  <a:schemeClr val="lt1"/>
                </a:solidFill>
                <a:latin typeface="Source Code Pro"/>
                <a:ea typeface="Source Code Pro"/>
                <a:cs typeface="Source Code Pro"/>
                <a:sym typeface="Source Code Pro"/>
              </a:rPr>
              <a:t>1</a:t>
            </a:r>
            <a:r>
              <a:rPr lang="en" sz="4422">
                <a:solidFill>
                  <a:schemeClr val="dk1"/>
                </a:solidFill>
                <a:latin typeface="Staatliches"/>
                <a:ea typeface="Staatliches"/>
                <a:cs typeface="Staatliches"/>
                <a:sym typeface="Staatliches"/>
              </a:rPr>
              <a:t>: </a:t>
            </a:r>
            <a:r>
              <a:rPr lang="en" sz="4422">
                <a:solidFill>
                  <a:schemeClr val="dk1"/>
                </a:solidFill>
                <a:latin typeface="Staatliches"/>
                <a:ea typeface="Staatliches"/>
                <a:cs typeface="Staatliches"/>
                <a:sym typeface="Staatliches"/>
              </a:rPr>
              <a:t>Evaluation</a:t>
            </a:r>
            <a:r>
              <a:rPr lang="en" sz="3222">
                <a:solidFill>
                  <a:schemeClr val="dk1"/>
                </a:solidFill>
                <a:latin typeface="Staatliches"/>
                <a:ea typeface="Staatliches"/>
                <a:cs typeface="Staatliches"/>
                <a:sym typeface="Staatliches"/>
              </a:rPr>
              <a:t> </a:t>
            </a:r>
            <a:endParaRPr sz="3222">
              <a:solidFill>
                <a:schemeClr val="dk1"/>
              </a:solidFill>
              <a:latin typeface="Staatliches"/>
              <a:ea typeface="Staatliches"/>
              <a:cs typeface="Staatliches"/>
              <a:sym typeface="Staatliches"/>
            </a:endParaRPr>
          </a:p>
          <a:p>
            <a:pPr indent="0" lvl="0" marL="0" rtl="0" algn="ctr">
              <a:lnSpc>
                <a:spcPct val="80000"/>
              </a:lnSpc>
              <a:spcBef>
                <a:spcPts val="0"/>
              </a:spcBef>
              <a:spcAft>
                <a:spcPts val="0"/>
              </a:spcAft>
              <a:buClr>
                <a:schemeClr val="dk1"/>
              </a:buClr>
              <a:buSzPts val="1100"/>
              <a:buFont typeface="Arial"/>
              <a:buNone/>
            </a:pPr>
            <a:r>
              <a:rPr lang="en">
                <a:solidFill>
                  <a:schemeClr val="dk1"/>
                </a:solidFill>
              </a:rPr>
              <a:t>over/underfitting, cross-validation</a:t>
            </a:r>
            <a:endParaRPr>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4"/>
          <p:cNvSpPr txBox="1"/>
          <p:nvPr/>
        </p:nvSpPr>
        <p:spPr>
          <a:xfrm>
            <a:off x="403675" y="2826250"/>
            <a:ext cx="3000000" cy="1350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100">
                <a:solidFill>
                  <a:schemeClr val="dk1"/>
                </a:solidFill>
              </a:rPr>
              <a:t>Scenario 4: Optimizing Delivery Routes for a Logistics Company</a:t>
            </a:r>
            <a:br>
              <a:rPr b="1" lang="en" sz="900">
                <a:solidFill>
                  <a:schemeClr val="dk1"/>
                </a:solidFill>
              </a:rPr>
            </a:br>
            <a:r>
              <a:rPr lang="en" sz="900">
                <a:solidFill>
                  <a:schemeClr val="dk1"/>
                </a:solidFill>
              </a:rPr>
              <a:t>A logistics company delivers goods to various locations. They want to optimize their delivery routes based on variables such as traffic patterns, weather conditions, and delivery deadlines to minimize fuel consumption and improve delivery time.</a:t>
            </a:r>
            <a:endParaRPr/>
          </a:p>
        </p:txBody>
      </p:sp>
      <p:sp>
        <p:nvSpPr>
          <p:cNvPr id="394" name="Google Shape;394;p34"/>
          <p:cNvSpPr txBox="1"/>
          <p:nvPr/>
        </p:nvSpPr>
        <p:spPr>
          <a:xfrm>
            <a:off x="403675" y="4324775"/>
            <a:ext cx="31854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2400">
                <a:solidFill>
                  <a:schemeClr val="dk1"/>
                </a:solidFill>
                <a:latin typeface="Staatliches"/>
                <a:ea typeface="Staatliches"/>
                <a:cs typeface="Staatliches"/>
                <a:sym typeface="Staatliches"/>
              </a:rPr>
              <a:t>unSupervised Clustering</a:t>
            </a:r>
            <a:endParaRPr sz="2900">
              <a:latin typeface="Staatliches"/>
              <a:ea typeface="Staatliches"/>
              <a:cs typeface="Staatliches"/>
              <a:sym typeface="Staatliches"/>
            </a:endParaRPr>
          </a:p>
        </p:txBody>
      </p:sp>
      <p:grpSp>
        <p:nvGrpSpPr>
          <p:cNvPr id="395" name="Google Shape;395;p34"/>
          <p:cNvGrpSpPr/>
          <p:nvPr/>
        </p:nvGrpSpPr>
        <p:grpSpPr>
          <a:xfrm>
            <a:off x="3768664" y="1468370"/>
            <a:ext cx="5406752" cy="3408619"/>
            <a:chOff x="4039775" y="428950"/>
            <a:chExt cx="4855201" cy="4315800"/>
          </a:xfrm>
        </p:grpSpPr>
        <p:sp>
          <p:nvSpPr>
            <p:cNvPr id="396" name="Google Shape;396;p34"/>
            <p:cNvSpPr/>
            <p:nvPr/>
          </p:nvSpPr>
          <p:spPr>
            <a:xfrm>
              <a:off x="4039775" y="428950"/>
              <a:ext cx="4232100" cy="3906600"/>
            </a:xfrm>
            <a:prstGeom prst="rect">
              <a:avLst/>
            </a:prstGeom>
            <a:solidFill>
              <a:srgbClr val="36174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7" name="Google Shape;397;p34"/>
            <p:cNvSpPr txBox="1"/>
            <p:nvPr/>
          </p:nvSpPr>
          <p:spPr>
            <a:xfrm>
              <a:off x="4456475" y="4335550"/>
              <a:ext cx="623100" cy="40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900">
                  <a:solidFill>
                    <a:schemeClr val="dk1"/>
                  </a:solidFill>
                </a:rPr>
                <a:t>low bias</a:t>
              </a:r>
              <a:endParaRPr/>
            </a:p>
          </p:txBody>
        </p:sp>
        <p:sp>
          <p:nvSpPr>
            <p:cNvPr id="398" name="Google Shape;398;p34"/>
            <p:cNvSpPr txBox="1"/>
            <p:nvPr/>
          </p:nvSpPr>
          <p:spPr>
            <a:xfrm>
              <a:off x="7252250" y="4335550"/>
              <a:ext cx="835200" cy="40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900">
                  <a:solidFill>
                    <a:schemeClr val="dk1"/>
                  </a:solidFill>
                </a:rPr>
                <a:t>high bias</a:t>
              </a:r>
              <a:endParaRPr/>
            </a:p>
          </p:txBody>
        </p:sp>
        <p:sp>
          <p:nvSpPr>
            <p:cNvPr id="399" name="Google Shape;399;p34"/>
            <p:cNvSpPr txBox="1"/>
            <p:nvPr/>
          </p:nvSpPr>
          <p:spPr>
            <a:xfrm>
              <a:off x="8271876" y="516398"/>
              <a:ext cx="623100" cy="61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900">
                  <a:solidFill>
                    <a:schemeClr val="dk1"/>
                  </a:solidFill>
                </a:rPr>
                <a:t>high variance</a:t>
              </a:r>
              <a:endParaRPr/>
            </a:p>
          </p:txBody>
        </p:sp>
        <p:sp>
          <p:nvSpPr>
            <p:cNvPr id="400" name="Google Shape;400;p34"/>
            <p:cNvSpPr txBox="1"/>
            <p:nvPr/>
          </p:nvSpPr>
          <p:spPr>
            <a:xfrm>
              <a:off x="8271876" y="3429349"/>
              <a:ext cx="623100" cy="61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900">
                  <a:solidFill>
                    <a:schemeClr val="dk1"/>
                  </a:solidFill>
                </a:rPr>
                <a:t>low  variance</a:t>
              </a:r>
              <a:endParaRPr/>
            </a:p>
          </p:txBody>
        </p:sp>
      </p:grpSp>
      <p:grpSp>
        <p:nvGrpSpPr>
          <p:cNvPr id="401" name="Google Shape;401;p34"/>
          <p:cNvGrpSpPr/>
          <p:nvPr/>
        </p:nvGrpSpPr>
        <p:grpSpPr>
          <a:xfrm>
            <a:off x="6137097" y="243542"/>
            <a:ext cx="1088724" cy="1157519"/>
            <a:chOff x="523275" y="181900"/>
            <a:chExt cx="1367400" cy="1530300"/>
          </a:xfrm>
        </p:grpSpPr>
        <p:sp>
          <p:nvSpPr>
            <p:cNvPr id="402" name="Google Shape;402;p34"/>
            <p:cNvSpPr/>
            <p:nvPr/>
          </p:nvSpPr>
          <p:spPr>
            <a:xfrm>
              <a:off x="523275" y="181900"/>
              <a:ext cx="1367400" cy="1530300"/>
            </a:xfrm>
            <a:prstGeom prst="rect">
              <a:avLst/>
            </a:prstGeom>
            <a:solidFill>
              <a:schemeClr val="lt2"/>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sz="900"/>
            </a:p>
            <a:p>
              <a:pPr indent="0" lvl="0" marL="0" rtl="0" algn="ctr">
                <a:spcBef>
                  <a:spcPts val="0"/>
                </a:spcBef>
                <a:spcAft>
                  <a:spcPts val="0"/>
                </a:spcAft>
                <a:buNone/>
              </a:pPr>
              <a:r>
                <a:t/>
              </a:r>
              <a:endParaRPr sz="900"/>
            </a:p>
            <a:p>
              <a:pPr indent="0" lvl="0" marL="0" rtl="0" algn="ctr">
                <a:spcBef>
                  <a:spcPts val="0"/>
                </a:spcBef>
                <a:spcAft>
                  <a:spcPts val="0"/>
                </a:spcAft>
                <a:buNone/>
              </a:pPr>
              <a:r>
                <a:rPr lang="en" sz="900"/>
                <a:t>Decision </a:t>
              </a:r>
              <a:endParaRPr sz="900"/>
            </a:p>
            <a:p>
              <a:pPr indent="0" lvl="0" marL="0" rtl="0" algn="ctr">
                <a:spcBef>
                  <a:spcPts val="0"/>
                </a:spcBef>
                <a:spcAft>
                  <a:spcPts val="0"/>
                </a:spcAft>
                <a:buNone/>
              </a:pPr>
              <a:r>
                <a:rPr lang="en" sz="900"/>
                <a:t>Tree</a:t>
              </a:r>
              <a:endParaRPr sz="900"/>
            </a:p>
          </p:txBody>
        </p:sp>
        <p:pic>
          <p:nvPicPr>
            <p:cNvPr id="403" name="Google Shape;403;p34"/>
            <p:cNvPicPr preferRelativeResize="0"/>
            <p:nvPr/>
          </p:nvPicPr>
          <p:blipFill rotWithShape="1">
            <a:blip r:embed="rId3">
              <a:alphaModFix/>
            </a:blip>
            <a:srcRect b="12778" l="0" r="0" t="0"/>
            <a:stretch/>
          </p:blipFill>
          <p:spPr>
            <a:xfrm>
              <a:off x="738625" y="346950"/>
              <a:ext cx="901035" cy="785901"/>
            </a:xfrm>
            <a:prstGeom prst="rect">
              <a:avLst/>
            </a:prstGeom>
            <a:noFill/>
            <a:ln>
              <a:noFill/>
            </a:ln>
          </p:spPr>
        </p:pic>
      </p:grpSp>
      <p:pic>
        <p:nvPicPr>
          <p:cNvPr id="404" name="Google Shape;404;p34"/>
          <p:cNvPicPr preferRelativeResize="0"/>
          <p:nvPr/>
        </p:nvPicPr>
        <p:blipFill rotWithShape="1">
          <a:blip r:embed="rId4">
            <a:alphaModFix/>
          </a:blip>
          <a:srcRect b="14199" l="0" r="0" t="0"/>
          <a:stretch/>
        </p:blipFill>
        <p:spPr>
          <a:xfrm>
            <a:off x="599800" y="516850"/>
            <a:ext cx="2607750" cy="2237400"/>
          </a:xfrm>
          <a:prstGeom prst="rect">
            <a:avLst/>
          </a:prstGeom>
          <a:noFill/>
          <a:ln>
            <a:noFill/>
          </a:ln>
        </p:spPr>
      </p:pic>
      <p:grpSp>
        <p:nvGrpSpPr>
          <p:cNvPr id="405" name="Google Shape;405;p34"/>
          <p:cNvGrpSpPr/>
          <p:nvPr/>
        </p:nvGrpSpPr>
        <p:grpSpPr>
          <a:xfrm>
            <a:off x="7312716" y="243552"/>
            <a:ext cx="1088724" cy="1157519"/>
            <a:chOff x="3870400" y="1860225"/>
            <a:chExt cx="1367400" cy="1530300"/>
          </a:xfrm>
        </p:grpSpPr>
        <p:sp>
          <p:nvSpPr>
            <p:cNvPr id="406" name="Google Shape;406;p34"/>
            <p:cNvSpPr/>
            <p:nvPr/>
          </p:nvSpPr>
          <p:spPr>
            <a:xfrm>
              <a:off x="3870400" y="1860225"/>
              <a:ext cx="1367400" cy="1530300"/>
            </a:xfrm>
            <a:prstGeom prst="rect">
              <a:avLst/>
            </a:prstGeom>
            <a:solidFill>
              <a:schemeClr val="lt2"/>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sz="900"/>
            </a:p>
            <a:p>
              <a:pPr indent="0" lvl="0" marL="0" rtl="0" algn="ctr">
                <a:spcBef>
                  <a:spcPts val="0"/>
                </a:spcBef>
                <a:spcAft>
                  <a:spcPts val="0"/>
                </a:spcAft>
                <a:buNone/>
              </a:pPr>
              <a:r>
                <a:t/>
              </a:r>
              <a:endParaRPr sz="900"/>
            </a:p>
            <a:p>
              <a:pPr indent="0" lvl="0" marL="0" rtl="0" algn="ctr">
                <a:spcBef>
                  <a:spcPts val="0"/>
                </a:spcBef>
                <a:spcAft>
                  <a:spcPts val="0"/>
                </a:spcAft>
                <a:buNone/>
              </a:pPr>
              <a:r>
                <a:rPr lang="en" sz="900"/>
                <a:t>k-means clustering</a:t>
              </a:r>
              <a:endParaRPr sz="900"/>
            </a:p>
          </p:txBody>
        </p:sp>
        <p:pic>
          <p:nvPicPr>
            <p:cNvPr id="407" name="Google Shape;407;p34"/>
            <p:cNvPicPr preferRelativeResize="0"/>
            <p:nvPr/>
          </p:nvPicPr>
          <p:blipFill rotWithShape="1">
            <a:blip r:embed="rId5">
              <a:alphaModFix/>
            </a:blip>
            <a:srcRect b="14929" l="0" r="0" t="0"/>
            <a:stretch/>
          </p:blipFill>
          <p:spPr>
            <a:xfrm>
              <a:off x="4015050" y="1930375"/>
              <a:ext cx="1022950" cy="870207"/>
            </a:xfrm>
            <a:prstGeom prst="rect">
              <a:avLst/>
            </a:prstGeom>
            <a:noFill/>
            <a:ln>
              <a:noFill/>
            </a:ln>
          </p:spPr>
        </p:pic>
      </p:grpSp>
      <p:grpSp>
        <p:nvGrpSpPr>
          <p:cNvPr id="408" name="Google Shape;408;p34"/>
          <p:cNvGrpSpPr/>
          <p:nvPr/>
        </p:nvGrpSpPr>
        <p:grpSpPr>
          <a:xfrm>
            <a:off x="6713500" y="1301200"/>
            <a:ext cx="904725" cy="2130750"/>
            <a:chOff x="6713500" y="1301200"/>
            <a:chExt cx="904725" cy="2130750"/>
          </a:xfrm>
        </p:grpSpPr>
        <p:sp>
          <p:nvSpPr>
            <p:cNvPr id="409" name="Google Shape;409;p34"/>
            <p:cNvSpPr/>
            <p:nvPr/>
          </p:nvSpPr>
          <p:spPr>
            <a:xfrm>
              <a:off x="6713500" y="3251950"/>
              <a:ext cx="167100" cy="18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0" name="Google Shape;410;p34"/>
            <p:cNvSpPr/>
            <p:nvPr/>
          </p:nvSpPr>
          <p:spPr>
            <a:xfrm>
              <a:off x="7022125" y="1301200"/>
              <a:ext cx="596100" cy="1993100"/>
            </a:xfrm>
            <a:custGeom>
              <a:rect b="b" l="l" r="r" t="t"/>
              <a:pathLst>
                <a:path extrusionOk="0" h="79724" w="23844">
                  <a:moveTo>
                    <a:pt x="22117" y="0"/>
                  </a:moveTo>
                  <a:cubicBezTo>
                    <a:pt x="22117" y="9773"/>
                    <a:pt x="25803" y="45349"/>
                    <a:pt x="22117" y="58636"/>
                  </a:cubicBezTo>
                  <a:cubicBezTo>
                    <a:pt x="18431" y="71923"/>
                    <a:pt x="3686" y="76209"/>
                    <a:pt x="0" y="79724"/>
                  </a:cubicBezTo>
                </a:path>
              </a:pathLst>
            </a:custGeom>
            <a:noFill/>
            <a:ln cap="flat" cmpd="sng" w="9525">
              <a:solidFill>
                <a:srgbClr val="C6B8EB"/>
              </a:solidFill>
              <a:prstDash val="solid"/>
              <a:round/>
              <a:headEnd len="med" w="med" type="none"/>
              <a:tailEnd len="med" w="med" type="stealth"/>
            </a:ln>
          </p:spPr>
        </p:sp>
      </p:grpSp>
      <p:grpSp>
        <p:nvGrpSpPr>
          <p:cNvPr id="411" name="Google Shape;411;p34"/>
          <p:cNvGrpSpPr/>
          <p:nvPr/>
        </p:nvGrpSpPr>
        <p:grpSpPr>
          <a:xfrm>
            <a:off x="4961488" y="243562"/>
            <a:ext cx="1088724" cy="1157519"/>
            <a:chOff x="3854100" y="3538550"/>
            <a:chExt cx="1367400" cy="1530300"/>
          </a:xfrm>
        </p:grpSpPr>
        <p:sp>
          <p:nvSpPr>
            <p:cNvPr id="412" name="Google Shape;412;p34"/>
            <p:cNvSpPr/>
            <p:nvPr/>
          </p:nvSpPr>
          <p:spPr>
            <a:xfrm>
              <a:off x="3854100" y="3538550"/>
              <a:ext cx="1367400" cy="1530300"/>
            </a:xfrm>
            <a:prstGeom prst="rect">
              <a:avLst/>
            </a:prstGeom>
            <a:solidFill>
              <a:schemeClr val="lt2"/>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sz="900"/>
            </a:p>
            <a:p>
              <a:pPr indent="0" lvl="0" marL="0" rtl="0" algn="ctr">
                <a:spcBef>
                  <a:spcPts val="0"/>
                </a:spcBef>
                <a:spcAft>
                  <a:spcPts val="0"/>
                </a:spcAft>
                <a:buNone/>
              </a:pPr>
              <a:r>
                <a:t/>
              </a:r>
              <a:endParaRPr sz="900"/>
            </a:p>
            <a:p>
              <a:pPr indent="0" lvl="0" marL="0" rtl="0" algn="ctr">
                <a:spcBef>
                  <a:spcPts val="0"/>
                </a:spcBef>
                <a:spcAft>
                  <a:spcPts val="0"/>
                </a:spcAft>
                <a:buNone/>
              </a:pPr>
              <a:r>
                <a:rPr lang="en" sz="900"/>
                <a:t>Genetic algorithm</a:t>
              </a:r>
              <a:endParaRPr sz="900"/>
            </a:p>
          </p:txBody>
        </p:sp>
        <p:pic>
          <p:nvPicPr>
            <p:cNvPr id="413" name="Google Shape;413;p34"/>
            <p:cNvPicPr preferRelativeResize="0"/>
            <p:nvPr/>
          </p:nvPicPr>
          <p:blipFill>
            <a:blip r:embed="rId6">
              <a:alphaModFix/>
            </a:blip>
            <a:stretch>
              <a:fillRect/>
            </a:stretch>
          </p:blipFill>
          <p:spPr>
            <a:xfrm>
              <a:off x="4115925" y="3674337"/>
              <a:ext cx="843750" cy="843750"/>
            </a:xfrm>
            <a:prstGeom prst="rect">
              <a:avLst/>
            </a:prstGeom>
            <a:noFill/>
            <a:ln>
              <a:noFill/>
            </a:ln>
          </p:spPr>
        </p:pic>
      </p:grpSp>
      <p:grpSp>
        <p:nvGrpSpPr>
          <p:cNvPr id="414" name="Google Shape;414;p34"/>
          <p:cNvGrpSpPr/>
          <p:nvPr/>
        </p:nvGrpSpPr>
        <p:grpSpPr>
          <a:xfrm>
            <a:off x="3785870" y="243547"/>
            <a:ext cx="1088724" cy="1157519"/>
            <a:chOff x="516663" y="3542925"/>
            <a:chExt cx="1367400" cy="1530300"/>
          </a:xfrm>
        </p:grpSpPr>
        <p:sp>
          <p:nvSpPr>
            <p:cNvPr id="415" name="Google Shape;415;p34"/>
            <p:cNvSpPr/>
            <p:nvPr/>
          </p:nvSpPr>
          <p:spPr>
            <a:xfrm>
              <a:off x="516663" y="3542925"/>
              <a:ext cx="1367400" cy="1530300"/>
            </a:xfrm>
            <a:prstGeom prst="rect">
              <a:avLst/>
            </a:prstGeom>
            <a:solidFill>
              <a:schemeClr val="lt2"/>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sz="900"/>
            </a:p>
            <a:p>
              <a:pPr indent="0" lvl="0" marL="0" rtl="0" algn="ctr">
                <a:spcBef>
                  <a:spcPts val="0"/>
                </a:spcBef>
                <a:spcAft>
                  <a:spcPts val="0"/>
                </a:spcAft>
                <a:buNone/>
              </a:pPr>
              <a:r>
                <a:t/>
              </a:r>
              <a:endParaRPr sz="900"/>
            </a:p>
            <a:p>
              <a:pPr indent="0" lvl="0" marL="0" rtl="0" algn="ctr">
                <a:spcBef>
                  <a:spcPts val="0"/>
                </a:spcBef>
                <a:spcAft>
                  <a:spcPts val="0"/>
                </a:spcAft>
                <a:buNone/>
              </a:pPr>
              <a:r>
                <a:rPr lang="en" sz="900"/>
                <a:t>Deep Reinforcement</a:t>
              </a:r>
              <a:endParaRPr sz="900"/>
            </a:p>
          </p:txBody>
        </p:sp>
        <p:pic>
          <p:nvPicPr>
            <p:cNvPr id="416" name="Google Shape;416;p34"/>
            <p:cNvPicPr preferRelativeResize="0"/>
            <p:nvPr/>
          </p:nvPicPr>
          <p:blipFill rotWithShape="1">
            <a:blip r:embed="rId7">
              <a:alphaModFix/>
            </a:blip>
            <a:srcRect b="13978" l="0" r="0" t="0"/>
            <a:stretch/>
          </p:blipFill>
          <p:spPr>
            <a:xfrm>
              <a:off x="801663" y="3708663"/>
              <a:ext cx="901024" cy="775070"/>
            </a:xfrm>
            <a:prstGeom prst="rect">
              <a:avLst/>
            </a:prstGeom>
            <a:noFill/>
            <a:ln>
              <a:noFill/>
            </a:ln>
          </p:spPr>
        </p:pic>
      </p:grpSp>
      <p:grpSp>
        <p:nvGrpSpPr>
          <p:cNvPr id="417" name="Google Shape;417;p34"/>
          <p:cNvGrpSpPr/>
          <p:nvPr/>
        </p:nvGrpSpPr>
        <p:grpSpPr>
          <a:xfrm>
            <a:off x="4331425" y="1339775"/>
            <a:ext cx="1000975" cy="617225"/>
            <a:chOff x="4331425" y="1339775"/>
            <a:chExt cx="1000975" cy="617225"/>
          </a:xfrm>
        </p:grpSpPr>
        <p:sp>
          <p:nvSpPr>
            <p:cNvPr id="418" name="Google Shape;418;p34"/>
            <p:cNvSpPr/>
            <p:nvPr/>
          </p:nvSpPr>
          <p:spPr>
            <a:xfrm>
              <a:off x="4331425" y="1777000"/>
              <a:ext cx="167100" cy="18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9" name="Google Shape;419;p34"/>
            <p:cNvSpPr/>
            <p:nvPr/>
          </p:nvSpPr>
          <p:spPr>
            <a:xfrm>
              <a:off x="4694675" y="1339775"/>
              <a:ext cx="637725" cy="540075"/>
            </a:xfrm>
            <a:custGeom>
              <a:rect b="b" l="l" r="r" t="t"/>
              <a:pathLst>
                <a:path extrusionOk="0" h="21603" w="25509">
                  <a:moveTo>
                    <a:pt x="23661" y="0"/>
                  </a:moveTo>
                  <a:cubicBezTo>
                    <a:pt x="23661" y="3000"/>
                    <a:pt x="27605" y="14402"/>
                    <a:pt x="23661" y="18002"/>
                  </a:cubicBezTo>
                  <a:cubicBezTo>
                    <a:pt x="19718" y="21603"/>
                    <a:pt x="3944" y="21003"/>
                    <a:pt x="0" y="21603"/>
                  </a:cubicBezTo>
                </a:path>
              </a:pathLst>
            </a:custGeom>
            <a:noFill/>
            <a:ln cap="flat" cmpd="sng" w="9525">
              <a:solidFill>
                <a:srgbClr val="C6B8EB"/>
              </a:solidFill>
              <a:prstDash val="solid"/>
              <a:round/>
              <a:headEnd len="med" w="med" type="none"/>
              <a:tailEnd len="med" w="med" type="stealth"/>
            </a:ln>
          </p:spPr>
        </p:sp>
      </p:grpSp>
      <p:grpSp>
        <p:nvGrpSpPr>
          <p:cNvPr id="420" name="Google Shape;420;p34"/>
          <p:cNvGrpSpPr/>
          <p:nvPr/>
        </p:nvGrpSpPr>
        <p:grpSpPr>
          <a:xfrm>
            <a:off x="3903400" y="1326925"/>
            <a:ext cx="448375" cy="450075"/>
            <a:chOff x="3903400" y="1326925"/>
            <a:chExt cx="448375" cy="450075"/>
          </a:xfrm>
        </p:grpSpPr>
        <p:sp>
          <p:nvSpPr>
            <p:cNvPr id="421" name="Google Shape;421;p34"/>
            <p:cNvSpPr/>
            <p:nvPr/>
          </p:nvSpPr>
          <p:spPr>
            <a:xfrm>
              <a:off x="3903400" y="1597000"/>
              <a:ext cx="167100" cy="18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2" name="Google Shape;422;p34"/>
            <p:cNvSpPr/>
            <p:nvPr/>
          </p:nvSpPr>
          <p:spPr>
            <a:xfrm>
              <a:off x="4154625" y="1326925"/>
              <a:ext cx="197150" cy="372900"/>
            </a:xfrm>
            <a:custGeom>
              <a:rect b="b" l="l" r="r" t="t"/>
              <a:pathLst>
                <a:path extrusionOk="0" h="14916" w="7886">
                  <a:moveTo>
                    <a:pt x="4115" y="0"/>
                  </a:moveTo>
                  <a:cubicBezTo>
                    <a:pt x="4715" y="1800"/>
                    <a:pt x="8401" y="8315"/>
                    <a:pt x="7715" y="10801"/>
                  </a:cubicBezTo>
                  <a:cubicBezTo>
                    <a:pt x="7029" y="13287"/>
                    <a:pt x="1286" y="14230"/>
                    <a:pt x="0" y="14916"/>
                  </a:cubicBezTo>
                </a:path>
              </a:pathLst>
            </a:custGeom>
            <a:noFill/>
            <a:ln cap="flat" cmpd="sng" w="9525">
              <a:solidFill>
                <a:srgbClr val="C6B8EB"/>
              </a:solidFill>
              <a:prstDash val="solid"/>
              <a:round/>
              <a:headEnd len="med" w="med" type="none"/>
              <a:tailEnd len="med" w="med" type="stealth"/>
            </a:ln>
          </p:spPr>
        </p:sp>
      </p:grpSp>
      <p:grpSp>
        <p:nvGrpSpPr>
          <p:cNvPr id="423" name="Google Shape;423;p34"/>
          <p:cNvGrpSpPr/>
          <p:nvPr/>
        </p:nvGrpSpPr>
        <p:grpSpPr>
          <a:xfrm>
            <a:off x="5963414" y="1262625"/>
            <a:ext cx="592186" cy="2106925"/>
            <a:chOff x="5963414" y="1262625"/>
            <a:chExt cx="592186" cy="2106925"/>
          </a:xfrm>
        </p:grpSpPr>
        <p:sp>
          <p:nvSpPr>
            <p:cNvPr id="424" name="Google Shape;424;p34"/>
            <p:cNvSpPr/>
            <p:nvPr/>
          </p:nvSpPr>
          <p:spPr>
            <a:xfrm>
              <a:off x="6388500" y="3189550"/>
              <a:ext cx="167100" cy="18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5" name="Google Shape;425;p34"/>
            <p:cNvSpPr/>
            <p:nvPr/>
          </p:nvSpPr>
          <p:spPr>
            <a:xfrm>
              <a:off x="5963414" y="1262625"/>
              <a:ext cx="377175" cy="1851650"/>
            </a:xfrm>
            <a:custGeom>
              <a:rect b="b" l="l" r="r" t="t"/>
              <a:pathLst>
                <a:path extrusionOk="0" h="74066" w="15087">
                  <a:moveTo>
                    <a:pt x="10972" y="0"/>
                  </a:moveTo>
                  <a:cubicBezTo>
                    <a:pt x="9172" y="6858"/>
                    <a:pt x="-515" y="28804"/>
                    <a:pt x="171" y="41148"/>
                  </a:cubicBezTo>
                  <a:cubicBezTo>
                    <a:pt x="857" y="53492"/>
                    <a:pt x="12601" y="68580"/>
                    <a:pt x="15087" y="74066"/>
                  </a:cubicBezTo>
                </a:path>
              </a:pathLst>
            </a:custGeom>
            <a:noFill/>
            <a:ln cap="flat" cmpd="sng" w="9525">
              <a:solidFill>
                <a:srgbClr val="C6B8EB"/>
              </a:solidFill>
              <a:prstDash val="solid"/>
              <a:round/>
              <a:headEnd len="med" w="med" type="none"/>
              <a:tailEnd len="med" w="med" type="stealth"/>
            </a:ln>
          </p:spPr>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6174D"/>
        </a:solidFill>
      </p:bgPr>
    </p:bg>
    <p:spTree>
      <p:nvGrpSpPr>
        <p:cNvPr id="429" name="Shape 429"/>
        <p:cNvGrpSpPr/>
        <p:nvPr/>
      </p:nvGrpSpPr>
      <p:grpSpPr>
        <a:xfrm>
          <a:off x="0" y="0"/>
          <a:ext cx="0" cy="0"/>
          <a:chOff x="0" y="0"/>
          <a:chExt cx="0" cy="0"/>
        </a:xfrm>
      </p:grpSpPr>
      <p:sp>
        <p:nvSpPr>
          <p:cNvPr id="430" name="Google Shape;430;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Exercise</a:t>
            </a:r>
            <a:endParaRPr>
              <a:solidFill>
                <a:schemeClr val="lt1"/>
              </a:solidFill>
            </a:endParaRPr>
          </a:p>
        </p:txBody>
      </p:sp>
      <p:pic>
        <p:nvPicPr>
          <p:cNvPr descr="5 Minute Timer Relaxing Music Lofi Fish Background&#10;&#10;&#10;&#10;&#10;&#10;&#10;TAGS&#10;5 minute&#10;5 minute countdown&#10;5 minute lo-fi hiphop timer&#10;5 minute timer&#10;countdown&#10;lo-fi music&#10;lofi study song&#10;study music&#10;study timer&#10;time&#10;timer&#10;working music&#10;5 minute timer with music&#10;5 minute clock&#10;lofi hiphop&#10;relaxing timers&#10;relaxing music&#10;relaxing lofi timer&#10;nature timer&#10;meditation&#10;meditation music&#10;relaxing sleep music&#10;school timer&#10;sleep timer&#10;chill timer&#10;chill music&#10;lofi timer&#10;lofi hiphop timer&#10;lofi hip hop" id="431" name="Google Shape;431;p35" title="5 Minute Timer Relaxing Music Lofi Fish Background">
            <a:hlinkClick r:id="rId3"/>
          </p:cNvPr>
          <p:cNvPicPr preferRelativeResize="0"/>
          <p:nvPr/>
        </p:nvPicPr>
        <p:blipFill>
          <a:blip r:embed="rId4">
            <a:alphaModFix/>
          </a:blip>
          <a:stretch>
            <a:fillRect/>
          </a:stretch>
        </p:blipFill>
        <p:spPr>
          <a:xfrm>
            <a:off x="311700" y="4467700"/>
            <a:ext cx="912175" cy="513100"/>
          </a:xfrm>
          <a:prstGeom prst="rect">
            <a:avLst/>
          </a:prstGeom>
          <a:noFill/>
          <a:ln>
            <a:noFill/>
          </a:ln>
        </p:spPr>
      </p:pic>
      <p:sp>
        <p:nvSpPr>
          <p:cNvPr id="432" name="Google Shape;432;p35"/>
          <p:cNvSpPr txBox="1"/>
          <p:nvPr/>
        </p:nvSpPr>
        <p:spPr>
          <a:xfrm>
            <a:off x="2132625" y="616025"/>
            <a:ext cx="6271800" cy="1939500"/>
          </a:xfrm>
          <a:prstGeom prst="rect">
            <a:avLst/>
          </a:prstGeom>
          <a:noFill/>
          <a:ln>
            <a:noFill/>
          </a:ln>
        </p:spPr>
        <p:txBody>
          <a:bodyPr anchorCtr="0" anchor="t" bIns="91425" lIns="91425" spcFirstLastPara="1" rIns="91425" wrap="square" tIns="91425">
            <a:spAutoFit/>
          </a:bodyPr>
          <a:lstStyle/>
          <a:p>
            <a:pPr indent="0" lvl="0" marL="0" rtl="0" algn="l">
              <a:lnSpc>
                <a:spcPct val="75000"/>
              </a:lnSpc>
              <a:spcBef>
                <a:spcPts val="0"/>
              </a:spcBef>
              <a:spcAft>
                <a:spcPts val="0"/>
              </a:spcAft>
              <a:buNone/>
            </a:pPr>
            <a:r>
              <a:rPr lang="en" sz="1600">
                <a:solidFill>
                  <a:schemeClr val="lt2"/>
                </a:solidFill>
              </a:rPr>
              <a:t>You’ve been tasked with explaining what we’ve been going over in class to your grandma (or my grandma if you need one). </a:t>
            </a:r>
            <a:endParaRPr sz="1600">
              <a:solidFill>
                <a:schemeClr val="lt2"/>
              </a:solidFill>
            </a:endParaRPr>
          </a:p>
          <a:p>
            <a:pPr indent="0" lvl="0" marL="0" rtl="0" algn="l">
              <a:lnSpc>
                <a:spcPct val="75000"/>
              </a:lnSpc>
              <a:spcBef>
                <a:spcPts val="1200"/>
              </a:spcBef>
              <a:spcAft>
                <a:spcPts val="0"/>
              </a:spcAft>
              <a:buNone/>
            </a:pPr>
            <a:r>
              <a:rPr lang="en" sz="1600">
                <a:solidFill>
                  <a:schemeClr val="lt2"/>
                </a:solidFill>
              </a:rPr>
              <a:t>Use simple ideas, and feel free to use analogies to make it easier for her to understand! </a:t>
            </a:r>
            <a:endParaRPr sz="1600">
              <a:solidFill>
                <a:schemeClr val="lt2"/>
              </a:solidFill>
            </a:endParaRPr>
          </a:p>
          <a:p>
            <a:pPr indent="0" lvl="0" marL="0" rtl="0" algn="l">
              <a:lnSpc>
                <a:spcPct val="75000"/>
              </a:lnSpc>
              <a:spcBef>
                <a:spcPts val="1200"/>
              </a:spcBef>
              <a:spcAft>
                <a:spcPts val="0"/>
              </a:spcAft>
              <a:buNone/>
            </a:pPr>
            <a:r>
              <a:rPr lang="en" sz="1600">
                <a:solidFill>
                  <a:schemeClr val="lt2"/>
                </a:solidFill>
              </a:rPr>
              <a:t>How would you explain what the difference between a </a:t>
            </a:r>
            <a:r>
              <a:rPr b="1" lang="en" sz="1600">
                <a:solidFill>
                  <a:srgbClr val="EB6906"/>
                </a:solidFill>
              </a:rPr>
              <a:t>simple</a:t>
            </a:r>
            <a:r>
              <a:rPr lang="en" sz="1600">
                <a:solidFill>
                  <a:schemeClr val="lt2"/>
                </a:solidFill>
              </a:rPr>
              <a:t> and </a:t>
            </a:r>
            <a:r>
              <a:rPr b="1" lang="en" sz="1600">
                <a:solidFill>
                  <a:srgbClr val="7940A1"/>
                </a:solidFill>
              </a:rPr>
              <a:t>complex</a:t>
            </a:r>
            <a:r>
              <a:rPr lang="en" sz="1600">
                <a:solidFill>
                  <a:schemeClr val="lt2"/>
                </a:solidFill>
              </a:rPr>
              <a:t> model is?</a:t>
            </a:r>
            <a:endParaRPr sz="1600">
              <a:solidFill>
                <a:schemeClr val="lt2"/>
              </a:solidFill>
            </a:endParaRPr>
          </a:p>
          <a:p>
            <a:pPr indent="0" lvl="0" marL="0" rtl="0" algn="l">
              <a:lnSpc>
                <a:spcPct val="75000"/>
              </a:lnSpc>
              <a:spcBef>
                <a:spcPts val="1200"/>
              </a:spcBef>
              <a:spcAft>
                <a:spcPts val="1200"/>
              </a:spcAft>
              <a:buNone/>
            </a:pPr>
            <a:r>
              <a:rPr lang="en" sz="1600">
                <a:solidFill>
                  <a:schemeClr val="lt2"/>
                </a:solidFill>
              </a:rPr>
              <a:t>How would you describe </a:t>
            </a:r>
            <a:r>
              <a:rPr b="1" lang="en" sz="1600">
                <a:solidFill>
                  <a:srgbClr val="A9AA35"/>
                </a:solidFill>
              </a:rPr>
              <a:t>bias</a:t>
            </a:r>
            <a:r>
              <a:rPr lang="en" sz="1600">
                <a:solidFill>
                  <a:schemeClr val="lt2"/>
                </a:solidFill>
              </a:rPr>
              <a:t> and </a:t>
            </a:r>
            <a:r>
              <a:rPr b="1" lang="en" sz="1600">
                <a:solidFill>
                  <a:srgbClr val="949AF8"/>
                </a:solidFill>
              </a:rPr>
              <a:t>variance</a:t>
            </a:r>
            <a:r>
              <a:rPr lang="en" sz="1600">
                <a:solidFill>
                  <a:schemeClr val="lt2"/>
                </a:solidFill>
              </a:rPr>
              <a:t>?</a:t>
            </a:r>
            <a:endParaRPr sz="1600">
              <a:solidFill>
                <a:schemeClr val="lt2"/>
              </a:solidFill>
            </a:endParaRPr>
          </a:p>
        </p:txBody>
      </p:sp>
      <p:sp>
        <p:nvSpPr>
          <p:cNvPr id="433" name="Google Shape;433;p35"/>
          <p:cNvSpPr txBox="1"/>
          <p:nvPr/>
        </p:nvSpPr>
        <p:spPr>
          <a:xfrm>
            <a:off x="2198625" y="2760300"/>
            <a:ext cx="3000000" cy="2031900"/>
          </a:xfrm>
          <a:prstGeom prst="rect">
            <a:avLst/>
          </a:prstGeom>
          <a:noFill/>
          <a:ln>
            <a:noFill/>
          </a:ln>
        </p:spPr>
        <p:txBody>
          <a:bodyPr anchorCtr="0" anchor="t" bIns="91425" lIns="91425" spcFirstLastPara="1" rIns="91425" wrap="square" tIns="91425">
            <a:spAutoFit/>
          </a:bodyPr>
          <a:lstStyle/>
          <a:p>
            <a:pPr indent="0" lvl="0" marL="0" rtl="0" algn="l">
              <a:lnSpc>
                <a:spcPct val="75000"/>
              </a:lnSpc>
              <a:spcBef>
                <a:spcPts val="0"/>
              </a:spcBef>
              <a:spcAft>
                <a:spcPts val="1200"/>
              </a:spcAft>
              <a:buNone/>
            </a:pPr>
            <a:r>
              <a:rPr lang="en" sz="1600">
                <a:solidFill>
                  <a:schemeClr val="lt2"/>
                </a:solidFill>
              </a:rPr>
              <a:t>Example: </a:t>
            </a:r>
            <a:r>
              <a:rPr b="1" lang="en" sz="1600">
                <a:solidFill>
                  <a:srgbClr val="949AF8"/>
                </a:solidFill>
              </a:rPr>
              <a:t>variance</a:t>
            </a:r>
            <a:r>
              <a:rPr lang="en" sz="1600">
                <a:solidFill>
                  <a:schemeClr val="lt2"/>
                </a:solidFill>
              </a:rPr>
              <a:t> is the inability to make a decision, sort of like how some people change their minds on which ice cream flavor is their favorite. In models, variance happens when the model is influenced by the data, causing it to give different answers each time.</a:t>
            </a:r>
            <a:endParaRPr/>
          </a:p>
        </p:txBody>
      </p:sp>
      <p:sp>
        <p:nvSpPr>
          <p:cNvPr id="434" name="Google Shape;434;p35"/>
          <p:cNvSpPr txBox="1"/>
          <p:nvPr/>
        </p:nvSpPr>
        <p:spPr>
          <a:xfrm>
            <a:off x="5404425" y="2744250"/>
            <a:ext cx="3000000" cy="1847100"/>
          </a:xfrm>
          <a:prstGeom prst="rect">
            <a:avLst/>
          </a:prstGeom>
          <a:noFill/>
          <a:ln>
            <a:noFill/>
          </a:ln>
        </p:spPr>
        <p:txBody>
          <a:bodyPr anchorCtr="0" anchor="t" bIns="91425" lIns="91425" spcFirstLastPara="1" rIns="91425" wrap="square" tIns="91425">
            <a:spAutoFit/>
          </a:bodyPr>
          <a:lstStyle/>
          <a:p>
            <a:pPr indent="0" lvl="0" marL="0" rtl="0" algn="l">
              <a:lnSpc>
                <a:spcPct val="75000"/>
              </a:lnSpc>
              <a:spcBef>
                <a:spcPts val="0"/>
              </a:spcBef>
              <a:spcAft>
                <a:spcPts val="1200"/>
              </a:spcAft>
              <a:buNone/>
            </a:pPr>
            <a:r>
              <a:rPr lang="en" sz="1600">
                <a:solidFill>
                  <a:schemeClr val="lt2"/>
                </a:solidFill>
              </a:rPr>
              <a:t>Example: </a:t>
            </a:r>
            <a:r>
              <a:rPr b="1" lang="en" sz="1600">
                <a:solidFill>
                  <a:srgbClr val="A9AA35"/>
                </a:solidFill>
              </a:rPr>
              <a:t>bias</a:t>
            </a:r>
            <a:r>
              <a:rPr lang="en" sz="1600">
                <a:solidFill>
                  <a:schemeClr val="lt2"/>
                </a:solidFill>
              </a:rPr>
              <a:t> is always choosing the same thing, sort of like how some people say vanilla is the best flavor without ever trying a different one. In models, bias is making decisions based off incomplete information, often leading to mistakes.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000"/>
                                        <p:tgtEl>
                                          <p:spTgt spid="4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Evaluating a model</a:t>
            </a:r>
            <a:endParaRPr/>
          </a:p>
        </p:txBody>
      </p:sp>
      <p:sp>
        <p:nvSpPr>
          <p:cNvPr id="440" name="Google Shape;440;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model is trained on data and so is optimized to perform well on the data it's seen </a:t>
            </a:r>
            <a:endParaRPr/>
          </a:p>
          <a:p>
            <a:pPr indent="0" lvl="0" marL="0" rtl="0" algn="l">
              <a:spcBef>
                <a:spcPts val="1200"/>
              </a:spcBef>
              <a:spcAft>
                <a:spcPts val="0"/>
              </a:spcAft>
              <a:buNone/>
            </a:pPr>
            <a:r>
              <a:rPr b="1" lang="en"/>
              <a:t>Problem</a:t>
            </a:r>
            <a:r>
              <a:rPr lang="en"/>
              <a:t>: How do we know that a model is making decisions based on real-world patterns rather than just "memorizing" the data?</a:t>
            </a:r>
            <a:endParaRPr/>
          </a:p>
          <a:p>
            <a:pPr indent="0" lvl="0" marL="0" rtl="0" algn="l">
              <a:spcBef>
                <a:spcPts val="1200"/>
              </a:spcBef>
              <a:spcAft>
                <a:spcPts val="0"/>
              </a:spcAft>
              <a:buNone/>
            </a:pPr>
            <a:r>
              <a:rPr b="1" lang="en"/>
              <a:t>Solution</a:t>
            </a:r>
            <a:r>
              <a:rPr lang="en"/>
              <a:t>: Don't let the model see all the data for training - hold some out. Then, after the model is done training, evaluate its performance on the unseen data.</a:t>
            </a:r>
            <a:endParaRPr/>
          </a:p>
          <a:p>
            <a:pPr indent="0" lvl="0" marL="0" rtl="0" algn="l">
              <a:spcBef>
                <a:spcPts val="120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splitting for model development</a:t>
            </a:r>
            <a:endParaRPr/>
          </a:p>
        </p:txBody>
      </p:sp>
      <p:sp>
        <p:nvSpPr>
          <p:cNvPr id="446" name="Google Shape;446;p37"/>
          <p:cNvSpPr txBox="1"/>
          <p:nvPr>
            <p:ph idx="1" type="body"/>
          </p:nvPr>
        </p:nvSpPr>
        <p:spPr>
          <a:xfrm>
            <a:off x="311700" y="1152475"/>
            <a:ext cx="5580600" cy="25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5"/>
                </a:solidFill>
              </a:rPr>
              <a:t>Training</a:t>
            </a:r>
            <a:r>
              <a:rPr lang="en"/>
              <a:t> set: data used with selected learning algorithms (models). Bigger usually better.</a:t>
            </a:r>
            <a:endParaRPr/>
          </a:p>
          <a:p>
            <a:pPr indent="0" lvl="0" marL="0" rtl="0" algn="l">
              <a:spcBef>
                <a:spcPts val="1200"/>
              </a:spcBef>
              <a:spcAft>
                <a:spcPts val="0"/>
              </a:spcAft>
              <a:buNone/>
            </a:pPr>
            <a:r>
              <a:rPr b="1" lang="en">
                <a:solidFill>
                  <a:schemeClr val="dk1"/>
                </a:solidFill>
              </a:rPr>
              <a:t>Testing</a:t>
            </a:r>
            <a:r>
              <a:rPr lang="en"/>
              <a:t> set: data used on model to estimate real-world performance. Small ok, as long as representative of real-world data on deployment.</a:t>
            </a:r>
            <a:endParaRPr/>
          </a:p>
          <a:p>
            <a:pPr indent="0" lvl="0" marL="0" rtl="0" algn="l">
              <a:lnSpc>
                <a:spcPct val="100000"/>
              </a:lnSpc>
              <a:spcBef>
                <a:spcPts val="1200"/>
              </a:spcBef>
              <a:spcAft>
                <a:spcPts val="0"/>
              </a:spcAft>
              <a:buNone/>
            </a:pPr>
            <a:r>
              <a:t/>
            </a:r>
            <a:endParaRPr/>
          </a:p>
          <a:p>
            <a:pPr indent="0" lvl="0" marL="0" rtl="0" algn="l">
              <a:spcBef>
                <a:spcPts val="0"/>
              </a:spcBef>
              <a:spcAft>
                <a:spcPts val="1200"/>
              </a:spcAft>
              <a:buNone/>
            </a:pPr>
            <a:r>
              <a:t/>
            </a:r>
            <a:endParaRPr/>
          </a:p>
        </p:txBody>
      </p:sp>
      <p:sp>
        <p:nvSpPr>
          <p:cNvPr id="447" name="Google Shape;447;p37"/>
          <p:cNvSpPr/>
          <p:nvPr/>
        </p:nvSpPr>
        <p:spPr>
          <a:xfrm>
            <a:off x="6062550" y="1052113"/>
            <a:ext cx="1101000" cy="379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A9AA35"/>
                </a:solidFill>
                <a:latin typeface="Proxima Nova"/>
                <a:ea typeface="Proxima Nova"/>
                <a:cs typeface="Proxima Nova"/>
                <a:sym typeface="Proxima Nova"/>
              </a:rPr>
              <a:t>train</a:t>
            </a:r>
            <a:endParaRPr b="1">
              <a:solidFill>
                <a:srgbClr val="A9AA35"/>
              </a:solidFill>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~80%</a:t>
            </a:r>
            <a:endParaRPr>
              <a:latin typeface="Proxima Nova"/>
              <a:ea typeface="Proxima Nova"/>
              <a:cs typeface="Proxima Nova"/>
              <a:sym typeface="Proxima Nova"/>
            </a:endParaRPr>
          </a:p>
        </p:txBody>
      </p:sp>
      <p:sp>
        <p:nvSpPr>
          <p:cNvPr id="448" name="Google Shape;448;p37"/>
          <p:cNvSpPr/>
          <p:nvPr/>
        </p:nvSpPr>
        <p:spPr>
          <a:xfrm>
            <a:off x="6077025" y="3949863"/>
            <a:ext cx="1086600" cy="90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Proxima Nova"/>
                <a:ea typeface="Proxima Nova"/>
                <a:cs typeface="Proxima Nova"/>
                <a:sym typeface="Proxima Nova"/>
              </a:rPr>
              <a:t>test</a:t>
            </a:r>
            <a:r>
              <a:rPr lang="en">
                <a:latin typeface="Proxima Nova"/>
                <a:ea typeface="Proxima Nova"/>
                <a:cs typeface="Proxima Nova"/>
                <a:sym typeface="Proxima Nova"/>
              </a:rPr>
              <a:t> </a:t>
            </a:r>
            <a:endParaRPr>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~20%</a:t>
            </a:r>
            <a:endParaRPr>
              <a:latin typeface="Proxima Nova"/>
              <a:ea typeface="Proxima Nova"/>
              <a:cs typeface="Proxima Nova"/>
              <a:sym typeface="Proxima Nova"/>
            </a:endParaRPr>
          </a:p>
        </p:txBody>
      </p:sp>
      <p:sp>
        <p:nvSpPr>
          <p:cNvPr id="449" name="Google Shape;449;p37"/>
          <p:cNvSpPr txBox="1"/>
          <p:nvPr/>
        </p:nvSpPr>
        <p:spPr>
          <a:xfrm>
            <a:off x="311700" y="3537375"/>
            <a:ext cx="5580600" cy="11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roxima Nova"/>
                <a:ea typeface="Proxima Nova"/>
                <a:cs typeface="Proxima Nova"/>
                <a:sym typeface="Proxima Nova"/>
              </a:rPr>
              <a:t>Keeping training set separate from test  set to  ensure we are not leaking information and thus not biasing models. </a:t>
            </a:r>
            <a:endParaRPr sz="1800">
              <a:solidFill>
                <a:schemeClr val="dk2"/>
              </a:solidFill>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Overfitting</a:t>
            </a:r>
            <a:endParaRPr/>
          </a:p>
        </p:txBody>
      </p:sp>
      <p:sp>
        <p:nvSpPr>
          <p:cNvPr id="455" name="Google Shape;455;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Every model we build will be </a:t>
            </a:r>
            <a:r>
              <a:rPr b="1" lang="en"/>
              <a:t>fit </a:t>
            </a:r>
            <a:r>
              <a:rPr lang="en"/>
              <a:t>to a particular set of data (i.e. training set)</a:t>
            </a:r>
            <a:endParaRPr/>
          </a:p>
          <a:p>
            <a:pPr indent="0" lvl="0" marL="0" rtl="0" algn="l">
              <a:spcBef>
                <a:spcPts val="1200"/>
              </a:spcBef>
              <a:spcAft>
                <a:spcPts val="0"/>
              </a:spcAft>
              <a:buNone/>
            </a:pPr>
            <a:r>
              <a:rPr b="1" lang="en"/>
              <a:t>Problem</a:t>
            </a:r>
            <a:r>
              <a:rPr lang="en"/>
              <a:t>: Model performs well on data it has seen (training set), but really poorly on data it has not (test/dev set). This is called </a:t>
            </a:r>
            <a:r>
              <a:rPr b="1" lang="en"/>
              <a:t>overfitting</a:t>
            </a:r>
            <a:r>
              <a:rPr lang="en"/>
              <a:t>, and occurs because our model is more focused on fine details rather than big picture.</a:t>
            </a:r>
            <a:endParaRPr/>
          </a:p>
          <a:p>
            <a:pPr indent="0" lvl="0" marL="0" rtl="0" algn="l">
              <a:spcBef>
                <a:spcPts val="1200"/>
              </a:spcBef>
              <a:spcAft>
                <a:spcPts val="1200"/>
              </a:spcAft>
              <a:buNone/>
            </a:pPr>
            <a:r>
              <a:rPr b="1" lang="en"/>
              <a:t>Solution</a:t>
            </a:r>
            <a:r>
              <a:rPr lang="en"/>
              <a:t>: (1) Use enough data in training set so model can see wide variety of options; (2) ensure test set is representative of real-world data; (3) perform some sort of crossfold validation.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6174D"/>
        </a:solidFill>
      </p:bgPr>
    </p:bg>
    <p:spTree>
      <p:nvGrpSpPr>
        <p:cNvPr id="459" name="Shape 459"/>
        <p:cNvGrpSpPr/>
        <p:nvPr/>
      </p:nvGrpSpPr>
      <p:grpSpPr>
        <a:xfrm>
          <a:off x="0" y="0"/>
          <a:ext cx="0" cy="0"/>
          <a:chOff x="0" y="0"/>
          <a:chExt cx="0" cy="0"/>
        </a:xfrm>
      </p:grpSpPr>
      <p:sp>
        <p:nvSpPr>
          <p:cNvPr id="460" name="Google Shape;460;p39"/>
          <p:cNvSpPr txBox="1"/>
          <p:nvPr/>
        </p:nvSpPr>
        <p:spPr>
          <a:xfrm>
            <a:off x="412725" y="511475"/>
            <a:ext cx="2970300" cy="3817200"/>
          </a:xfrm>
          <a:prstGeom prst="rect">
            <a:avLst/>
          </a:prstGeom>
          <a:noFill/>
          <a:ln>
            <a:noFill/>
          </a:ln>
        </p:spPr>
        <p:txBody>
          <a:bodyPr anchorCtr="0" anchor="t" bIns="91425" lIns="91425" spcFirstLastPara="1" rIns="91425" wrap="square" tIns="91425">
            <a:spAutoFit/>
          </a:bodyPr>
          <a:lstStyle/>
          <a:p>
            <a:pPr indent="0" lvl="0" marL="0" rtl="0" algn="l">
              <a:lnSpc>
                <a:spcPct val="75000"/>
              </a:lnSpc>
              <a:spcBef>
                <a:spcPts val="0"/>
              </a:spcBef>
              <a:spcAft>
                <a:spcPts val="0"/>
              </a:spcAft>
              <a:buNone/>
            </a:pPr>
            <a:r>
              <a:rPr lang="en" sz="2800">
                <a:solidFill>
                  <a:schemeClr val="lt1"/>
                </a:solidFill>
              </a:rPr>
              <a:t>Overfitting Example</a:t>
            </a:r>
            <a:endParaRPr sz="2800">
              <a:solidFill>
                <a:schemeClr val="lt1"/>
              </a:solidFill>
            </a:endParaRPr>
          </a:p>
          <a:p>
            <a:pPr indent="0" lvl="0" marL="0" rtl="0" algn="l">
              <a:lnSpc>
                <a:spcPct val="75000"/>
              </a:lnSpc>
              <a:spcBef>
                <a:spcPts val="1200"/>
              </a:spcBef>
              <a:spcAft>
                <a:spcPts val="0"/>
              </a:spcAft>
              <a:buNone/>
            </a:pPr>
            <a:r>
              <a:rPr lang="en" sz="1600">
                <a:solidFill>
                  <a:schemeClr val="lt2"/>
                </a:solidFill>
              </a:rPr>
              <a:t>Let’s see what this looks like in practice! We’re going to take a look at how to build a simple model using the titanic dataset.</a:t>
            </a:r>
            <a:endParaRPr sz="1600">
              <a:solidFill>
                <a:schemeClr val="lt2"/>
              </a:solidFill>
            </a:endParaRPr>
          </a:p>
          <a:p>
            <a:pPr indent="0" lvl="0" marL="0" rtl="0" algn="l">
              <a:lnSpc>
                <a:spcPct val="75000"/>
              </a:lnSpc>
              <a:spcBef>
                <a:spcPts val="1200"/>
              </a:spcBef>
              <a:spcAft>
                <a:spcPts val="0"/>
              </a:spcAft>
              <a:buNone/>
            </a:pPr>
            <a:r>
              <a:t/>
            </a:r>
            <a:endParaRPr sz="1600">
              <a:solidFill>
                <a:schemeClr val="lt2"/>
              </a:solidFill>
            </a:endParaRPr>
          </a:p>
          <a:p>
            <a:pPr indent="0" lvl="0" marL="0" rtl="0" algn="l">
              <a:lnSpc>
                <a:spcPct val="75000"/>
              </a:lnSpc>
              <a:spcBef>
                <a:spcPts val="1200"/>
              </a:spcBef>
              <a:spcAft>
                <a:spcPts val="0"/>
              </a:spcAft>
              <a:buNone/>
            </a:pPr>
            <a:r>
              <a:t/>
            </a:r>
            <a:endParaRPr sz="1600">
              <a:solidFill>
                <a:schemeClr val="lt2"/>
              </a:solidFill>
            </a:endParaRPr>
          </a:p>
          <a:p>
            <a:pPr indent="0" lvl="0" marL="0" rtl="0" algn="l">
              <a:lnSpc>
                <a:spcPct val="75000"/>
              </a:lnSpc>
              <a:spcBef>
                <a:spcPts val="1200"/>
              </a:spcBef>
              <a:spcAft>
                <a:spcPts val="0"/>
              </a:spcAft>
              <a:buNone/>
            </a:pPr>
            <a:r>
              <a:rPr lang="en" sz="1600">
                <a:solidFill>
                  <a:schemeClr val="lt2"/>
                </a:solidFill>
              </a:rPr>
              <a:t>Our goal is to figure out why different values for </a:t>
            </a:r>
            <a:r>
              <a:rPr b="1" lang="en" sz="1600">
                <a:solidFill>
                  <a:srgbClr val="A9AA35"/>
                </a:solidFill>
              </a:rPr>
              <a:t>random_seed</a:t>
            </a:r>
            <a:r>
              <a:rPr lang="en" sz="1600">
                <a:solidFill>
                  <a:schemeClr val="lt2"/>
                </a:solidFill>
              </a:rPr>
              <a:t> change our model accuracy.</a:t>
            </a:r>
            <a:endParaRPr sz="1600">
              <a:solidFill>
                <a:schemeClr val="lt2"/>
              </a:solidFill>
            </a:endParaRPr>
          </a:p>
          <a:p>
            <a:pPr indent="0" lvl="0" marL="0" rtl="0" algn="l">
              <a:lnSpc>
                <a:spcPct val="75000"/>
              </a:lnSpc>
              <a:spcBef>
                <a:spcPts val="1200"/>
              </a:spcBef>
              <a:spcAft>
                <a:spcPts val="1200"/>
              </a:spcAft>
              <a:buNone/>
            </a:pPr>
            <a:r>
              <a:t/>
            </a:r>
            <a:endParaRPr sz="1600">
              <a:solidFill>
                <a:schemeClr val="lt2"/>
              </a:solidFill>
            </a:endParaRPr>
          </a:p>
        </p:txBody>
      </p:sp>
      <p:pic>
        <p:nvPicPr>
          <p:cNvPr id="461" name="Google Shape;461;p39"/>
          <p:cNvPicPr preferRelativeResize="0"/>
          <p:nvPr/>
        </p:nvPicPr>
        <p:blipFill>
          <a:blip r:embed="rId3">
            <a:alphaModFix/>
          </a:blip>
          <a:stretch>
            <a:fillRect/>
          </a:stretch>
        </p:blipFill>
        <p:spPr>
          <a:xfrm>
            <a:off x="3498775" y="2913126"/>
            <a:ext cx="5119899" cy="1652350"/>
          </a:xfrm>
          <a:prstGeom prst="rect">
            <a:avLst/>
          </a:prstGeom>
          <a:noFill/>
          <a:ln>
            <a:noFill/>
          </a:ln>
        </p:spPr>
      </p:pic>
      <p:pic>
        <p:nvPicPr>
          <p:cNvPr id="462" name="Google Shape;462;p39"/>
          <p:cNvPicPr preferRelativeResize="0"/>
          <p:nvPr/>
        </p:nvPicPr>
        <p:blipFill rotWithShape="1">
          <a:blip r:embed="rId4">
            <a:alphaModFix/>
          </a:blip>
          <a:srcRect b="23023" l="0" r="0" t="0"/>
          <a:stretch/>
        </p:blipFill>
        <p:spPr>
          <a:xfrm>
            <a:off x="3497800" y="805675"/>
            <a:ext cx="5119899" cy="1783300"/>
          </a:xfrm>
          <a:prstGeom prst="rect">
            <a:avLst/>
          </a:prstGeom>
          <a:noFill/>
          <a:ln>
            <a:noFill/>
          </a:ln>
        </p:spPr>
      </p:pic>
      <p:pic>
        <p:nvPicPr>
          <p:cNvPr descr="3 Minute Timer Relaxing Music Lofi Fish Background&#10;Song- https://www.youtube.com/watch?v=Nh_oj5hsAbs&amp;t=41s&#10;&#10;&#10;&#10;TAGS&#10;3 minute&#10;3 minute countdown&#10;3 minute lo-fi hiphop timer&#10;3 minute timer&#10;countdown&#10;lo-fi music&#10;lofi study song&#10;study music&#10;study timer&#10;time&#10;timer&#10;working music&#10;3 minute timer with music&#10;3 minute clock&#10;lofi hiphop&#10;relaxing timers&#10;relaxing music&#10;relaxing lofi timer&#10;nature timer&#10;meditation&#10;meditation music&#10;relaxing sleep music&#10;school timer&#10;sleep timer&#10;chill timer&#10;chill music&#10;lofi timer&#10;lofi hiphop timer&#10;lofi hip hop" id="463" name="Google Shape;463;p39" title="3 Minute Timer Relaxing Music Lofi Fish Background">
            <a:hlinkClick r:id="rId5"/>
          </p:cNvPr>
          <p:cNvPicPr preferRelativeResize="0"/>
          <p:nvPr/>
        </p:nvPicPr>
        <p:blipFill>
          <a:blip r:embed="rId6">
            <a:alphaModFix/>
          </a:blip>
          <a:stretch>
            <a:fillRect/>
          </a:stretch>
        </p:blipFill>
        <p:spPr>
          <a:xfrm>
            <a:off x="412714" y="4328675"/>
            <a:ext cx="917111" cy="515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1000"/>
                                        <p:tgtEl>
                                          <p:spTgt spid="4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 . but what if we get really lucky or unlucky with our choice of test set ?</a:t>
            </a:r>
            <a:endParaRPr/>
          </a:p>
          <a:p>
            <a:pPr indent="0" lvl="0" marL="0" rtl="0" algn="l">
              <a:spcBef>
                <a:spcPts val="0"/>
              </a:spcBef>
              <a:spcAft>
                <a:spcPts val="0"/>
              </a:spcAft>
              <a:buNone/>
            </a:pPr>
            <a:r>
              <a:t/>
            </a:r>
            <a:endParaRPr/>
          </a:p>
        </p:txBody>
      </p:sp>
      <p:sp>
        <p:nvSpPr>
          <p:cNvPr id="469" name="Google Shape;469;p40"/>
          <p:cNvSpPr txBox="1"/>
          <p:nvPr>
            <p:ph idx="1" type="body"/>
          </p:nvPr>
        </p:nvSpPr>
        <p:spPr>
          <a:xfrm>
            <a:off x="311700" y="14422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t>Solution 1</a:t>
            </a:r>
            <a:r>
              <a:rPr lang="en" sz="1700"/>
              <a:t>:</a:t>
            </a:r>
            <a:endParaRPr sz="1700"/>
          </a:p>
          <a:p>
            <a:pPr indent="457200" lvl="0" marL="0" rtl="0" algn="l">
              <a:spcBef>
                <a:spcPts val="1200"/>
              </a:spcBef>
              <a:spcAft>
                <a:spcPts val="0"/>
              </a:spcAft>
              <a:buNone/>
            </a:pPr>
            <a:r>
              <a:rPr lang="en" sz="1700"/>
              <a:t>Repeat n times:</a:t>
            </a:r>
            <a:endParaRPr sz="1700"/>
          </a:p>
          <a:p>
            <a:pPr indent="457200" lvl="0" marL="457200" rtl="0" algn="l">
              <a:spcBef>
                <a:spcPts val="1200"/>
              </a:spcBef>
              <a:spcAft>
                <a:spcPts val="0"/>
              </a:spcAft>
              <a:buNone/>
            </a:pPr>
            <a:r>
              <a:rPr lang="en" sz="1700"/>
              <a:t>randomly split data into testing and training sets</a:t>
            </a:r>
            <a:endParaRPr sz="1700"/>
          </a:p>
          <a:p>
            <a:pPr indent="457200" lvl="0" marL="457200" rtl="0" algn="l">
              <a:spcBef>
                <a:spcPts val="1200"/>
              </a:spcBef>
              <a:spcAft>
                <a:spcPts val="0"/>
              </a:spcAft>
              <a:buNone/>
            </a:pPr>
            <a:r>
              <a:rPr lang="en" sz="1700"/>
              <a:t>initialize new model , train on training set</a:t>
            </a:r>
            <a:endParaRPr sz="1700"/>
          </a:p>
          <a:p>
            <a:pPr indent="457200" lvl="0" marL="457200" rtl="0" algn="l">
              <a:spcBef>
                <a:spcPts val="1200"/>
              </a:spcBef>
              <a:spcAft>
                <a:spcPts val="0"/>
              </a:spcAft>
              <a:buNone/>
            </a:pPr>
            <a:r>
              <a:rPr lang="en" sz="1700"/>
              <a:t>evaluate performance on test set</a:t>
            </a:r>
            <a:endParaRPr sz="1700"/>
          </a:p>
          <a:p>
            <a:pPr indent="457200" lvl="0" marL="0" rtl="0" algn="l">
              <a:spcBef>
                <a:spcPts val="1200"/>
              </a:spcBef>
              <a:spcAft>
                <a:spcPts val="1200"/>
              </a:spcAft>
              <a:buNone/>
            </a:pPr>
            <a:r>
              <a:rPr lang="en" sz="1700"/>
              <a:t>Average performance across all iterations (also look at each performance score)</a:t>
            </a:r>
            <a:endParaRPr sz="17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 . but what if we get really lucky or unlucky with our choice of test set ?</a:t>
            </a:r>
            <a:endParaRPr/>
          </a:p>
          <a:p>
            <a:pPr indent="0" lvl="0" marL="0" rtl="0" algn="l">
              <a:spcBef>
                <a:spcPts val="0"/>
              </a:spcBef>
              <a:spcAft>
                <a:spcPts val="0"/>
              </a:spcAft>
              <a:buNone/>
            </a:pPr>
            <a:r>
              <a:t/>
            </a:r>
            <a:endParaRPr/>
          </a:p>
        </p:txBody>
      </p:sp>
      <p:sp>
        <p:nvSpPr>
          <p:cNvPr id="475" name="Google Shape;475;p41"/>
          <p:cNvSpPr txBox="1"/>
          <p:nvPr>
            <p:ph idx="1" type="body"/>
          </p:nvPr>
        </p:nvSpPr>
        <p:spPr>
          <a:xfrm>
            <a:off x="342100" y="1442250"/>
            <a:ext cx="8642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t>Solution 2</a:t>
            </a:r>
            <a:r>
              <a:rPr lang="en" sz="1700"/>
              <a:t>: k-fold cross-validation</a:t>
            </a:r>
            <a:endParaRPr sz="1700"/>
          </a:p>
          <a:p>
            <a:pPr indent="457200" lvl="0" marL="0" rtl="0" algn="l">
              <a:spcBef>
                <a:spcPts val="1200"/>
              </a:spcBef>
              <a:spcAft>
                <a:spcPts val="0"/>
              </a:spcAft>
              <a:buNone/>
            </a:pPr>
            <a:r>
              <a:rPr lang="en" sz="1700"/>
              <a:t>Randomly shuffle data</a:t>
            </a:r>
            <a:endParaRPr sz="1700"/>
          </a:p>
          <a:p>
            <a:pPr indent="457200" lvl="0" marL="0" rtl="0" algn="l">
              <a:spcBef>
                <a:spcPts val="1200"/>
              </a:spcBef>
              <a:spcAft>
                <a:spcPts val="0"/>
              </a:spcAft>
              <a:buNone/>
            </a:pPr>
            <a:r>
              <a:rPr lang="en" sz="1700"/>
              <a:t>Divide data into k equal size chunks (often k = 5)</a:t>
            </a:r>
            <a:endParaRPr sz="1700"/>
          </a:p>
          <a:p>
            <a:pPr indent="457200" lvl="0" marL="457200" rtl="0" algn="l">
              <a:spcBef>
                <a:spcPts val="1200"/>
              </a:spcBef>
              <a:spcAft>
                <a:spcPts val="0"/>
              </a:spcAft>
              <a:buNone/>
            </a:pPr>
            <a:r>
              <a:rPr lang="en" sz="1700"/>
              <a:t>Initialize and train model on chunks 2,3,4,5. Evaluate performance on chunk 1</a:t>
            </a:r>
            <a:endParaRPr sz="1700"/>
          </a:p>
          <a:p>
            <a:pPr indent="457200" lvl="0" marL="457200" rtl="0" algn="l">
              <a:spcBef>
                <a:spcPts val="1200"/>
              </a:spcBef>
              <a:spcAft>
                <a:spcPts val="0"/>
              </a:spcAft>
              <a:buNone/>
            </a:pPr>
            <a:r>
              <a:rPr lang="en" sz="1700"/>
              <a:t>Initialize and train model on chunks 1,3,4,5. Evaluate performance on chunk 2</a:t>
            </a:r>
            <a:endParaRPr sz="1700"/>
          </a:p>
          <a:p>
            <a:pPr indent="457200" lvl="0" marL="457200" rtl="0" algn="l">
              <a:spcBef>
                <a:spcPts val="1200"/>
              </a:spcBef>
              <a:spcAft>
                <a:spcPts val="0"/>
              </a:spcAft>
              <a:buNone/>
            </a:pPr>
            <a:r>
              <a:rPr lang="en" sz="1700"/>
              <a:t>..(etc)..</a:t>
            </a:r>
            <a:endParaRPr sz="1700"/>
          </a:p>
          <a:p>
            <a:pPr indent="457200" lvl="0" marL="0" rtl="0" algn="l">
              <a:spcBef>
                <a:spcPts val="1200"/>
              </a:spcBef>
              <a:spcAft>
                <a:spcPts val="1200"/>
              </a:spcAft>
              <a:buNone/>
            </a:pPr>
            <a:r>
              <a:rPr lang="en" sz="1700"/>
              <a:t>Average performance across iterations</a:t>
            </a:r>
            <a:endParaRPr sz="1700"/>
          </a:p>
        </p:txBody>
      </p:sp>
      <p:sp>
        <p:nvSpPr>
          <p:cNvPr id="476" name="Google Shape;476;p41"/>
          <p:cNvSpPr/>
          <p:nvPr/>
        </p:nvSpPr>
        <p:spPr>
          <a:xfrm>
            <a:off x="5246250" y="1611025"/>
            <a:ext cx="710100" cy="57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1</a:t>
            </a:r>
            <a:endParaRPr>
              <a:latin typeface="Proxima Nova"/>
              <a:ea typeface="Proxima Nova"/>
              <a:cs typeface="Proxima Nova"/>
              <a:sym typeface="Proxima Nova"/>
            </a:endParaRPr>
          </a:p>
        </p:txBody>
      </p:sp>
      <p:sp>
        <p:nvSpPr>
          <p:cNvPr id="477" name="Google Shape;477;p41"/>
          <p:cNvSpPr/>
          <p:nvPr/>
        </p:nvSpPr>
        <p:spPr>
          <a:xfrm>
            <a:off x="5956350" y="1611025"/>
            <a:ext cx="710100" cy="57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2</a:t>
            </a:r>
            <a:endParaRPr>
              <a:latin typeface="Proxima Nova"/>
              <a:ea typeface="Proxima Nova"/>
              <a:cs typeface="Proxima Nova"/>
              <a:sym typeface="Proxima Nova"/>
            </a:endParaRPr>
          </a:p>
        </p:txBody>
      </p:sp>
      <p:sp>
        <p:nvSpPr>
          <p:cNvPr id="478" name="Google Shape;478;p41"/>
          <p:cNvSpPr/>
          <p:nvPr/>
        </p:nvSpPr>
        <p:spPr>
          <a:xfrm>
            <a:off x="6666450" y="1611025"/>
            <a:ext cx="710100" cy="57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3</a:t>
            </a:r>
            <a:endParaRPr>
              <a:latin typeface="Proxima Nova"/>
              <a:ea typeface="Proxima Nova"/>
              <a:cs typeface="Proxima Nova"/>
              <a:sym typeface="Proxima Nova"/>
            </a:endParaRPr>
          </a:p>
        </p:txBody>
      </p:sp>
      <p:sp>
        <p:nvSpPr>
          <p:cNvPr id="479" name="Google Shape;479;p41"/>
          <p:cNvSpPr/>
          <p:nvPr/>
        </p:nvSpPr>
        <p:spPr>
          <a:xfrm>
            <a:off x="7376550" y="1611025"/>
            <a:ext cx="710100" cy="57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4</a:t>
            </a:r>
            <a:endParaRPr>
              <a:latin typeface="Proxima Nova"/>
              <a:ea typeface="Proxima Nova"/>
              <a:cs typeface="Proxima Nova"/>
              <a:sym typeface="Proxima Nova"/>
            </a:endParaRPr>
          </a:p>
        </p:txBody>
      </p:sp>
      <p:sp>
        <p:nvSpPr>
          <p:cNvPr id="480" name="Google Shape;480;p41"/>
          <p:cNvSpPr/>
          <p:nvPr/>
        </p:nvSpPr>
        <p:spPr>
          <a:xfrm>
            <a:off x="8086650" y="1611025"/>
            <a:ext cx="710100" cy="57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5</a:t>
            </a:r>
            <a:endParaRPr>
              <a:latin typeface="Proxima Nova"/>
              <a:ea typeface="Proxima Nova"/>
              <a:cs typeface="Proxima Nova"/>
              <a:sym typeface="Proxima Nova"/>
            </a:endParaRPr>
          </a:p>
        </p:txBody>
      </p:sp>
      <p:sp>
        <p:nvSpPr>
          <p:cNvPr id="481" name="Google Shape;481;p41"/>
          <p:cNvSpPr txBox="1"/>
          <p:nvPr/>
        </p:nvSpPr>
        <p:spPr>
          <a:xfrm>
            <a:off x="6666450" y="1379200"/>
            <a:ext cx="891000" cy="1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Proxima Nova"/>
                <a:ea typeface="Proxima Nova"/>
                <a:cs typeface="Proxima Nova"/>
                <a:sym typeface="Proxima Nova"/>
              </a:rPr>
              <a:t>Dataset</a:t>
            </a:r>
            <a:endParaRPr sz="1000">
              <a:solidFill>
                <a:schemeClr val="dk2"/>
              </a:solidFill>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 . but what if we get really lucky or unlucky with our choice of test set ?</a:t>
            </a:r>
            <a:endParaRPr/>
          </a:p>
          <a:p>
            <a:pPr indent="0" lvl="0" marL="0" rtl="0" algn="l">
              <a:spcBef>
                <a:spcPts val="0"/>
              </a:spcBef>
              <a:spcAft>
                <a:spcPts val="0"/>
              </a:spcAft>
              <a:buNone/>
            </a:pPr>
            <a:r>
              <a:t/>
            </a:r>
            <a:endParaRPr/>
          </a:p>
        </p:txBody>
      </p:sp>
      <p:sp>
        <p:nvSpPr>
          <p:cNvPr id="487" name="Google Shape;487;p42"/>
          <p:cNvSpPr txBox="1"/>
          <p:nvPr>
            <p:ph idx="1" type="body"/>
          </p:nvPr>
        </p:nvSpPr>
        <p:spPr>
          <a:xfrm>
            <a:off x="342100" y="1442250"/>
            <a:ext cx="4230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t>Solution 3</a:t>
            </a:r>
            <a:r>
              <a:rPr lang="en" sz="1700"/>
              <a:t>: </a:t>
            </a:r>
            <a:r>
              <a:rPr i="1" lang="en" sz="1700"/>
              <a:t>stratified </a:t>
            </a:r>
            <a:r>
              <a:rPr lang="en" sz="1700"/>
              <a:t>k-fold cross-validation:</a:t>
            </a:r>
            <a:endParaRPr sz="1700"/>
          </a:p>
          <a:p>
            <a:pPr indent="0" lvl="0" marL="0" rtl="0" algn="l">
              <a:spcBef>
                <a:spcPts val="1200"/>
              </a:spcBef>
              <a:spcAft>
                <a:spcPts val="0"/>
              </a:spcAft>
              <a:buNone/>
            </a:pPr>
            <a:r>
              <a:rPr lang="en" sz="1700"/>
              <a:t>same as k-fold cross-validation, except also ensures that representation of </a:t>
            </a:r>
            <a:r>
              <a:rPr b="1" lang="en" sz="1700"/>
              <a:t>target classes in each fold matches their distribution in the dataset</a:t>
            </a:r>
            <a:r>
              <a:rPr lang="en" sz="1700"/>
              <a:t>.</a:t>
            </a:r>
            <a:endParaRPr sz="1700"/>
          </a:p>
          <a:p>
            <a:pPr indent="0" lvl="0" marL="0" rtl="0" algn="l">
              <a:spcBef>
                <a:spcPts val="1200"/>
              </a:spcBef>
              <a:spcAft>
                <a:spcPts val="0"/>
              </a:spcAft>
              <a:buNone/>
            </a:pPr>
            <a:r>
              <a:rPr lang="en" sz="1700"/>
              <a:t>We use this option when we have an </a:t>
            </a:r>
            <a:r>
              <a:rPr b="1" lang="en" sz="1700"/>
              <a:t>unbalanced target variable</a:t>
            </a:r>
            <a:endParaRPr b="1" sz="1700"/>
          </a:p>
          <a:p>
            <a:pPr indent="0" lvl="0" marL="0" rtl="0" algn="l">
              <a:spcBef>
                <a:spcPts val="1200"/>
              </a:spcBef>
              <a:spcAft>
                <a:spcPts val="1200"/>
              </a:spcAft>
              <a:buNone/>
            </a:pPr>
            <a:r>
              <a:t/>
            </a:r>
            <a:endParaRPr sz="1700"/>
          </a:p>
        </p:txBody>
      </p:sp>
      <p:sp>
        <p:nvSpPr>
          <p:cNvPr id="488" name="Google Shape;488;p42"/>
          <p:cNvSpPr/>
          <p:nvPr/>
        </p:nvSpPr>
        <p:spPr>
          <a:xfrm>
            <a:off x="5246250" y="1611025"/>
            <a:ext cx="710100" cy="57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1</a:t>
            </a:r>
            <a:endParaRPr>
              <a:latin typeface="Proxima Nova"/>
              <a:ea typeface="Proxima Nova"/>
              <a:cs typeface="Proxima Nova"/>
              <a:sym typeface="Proxima Nova"/>
            </a:endParaRPr>
          </a:p>
        </p:txBody>
      </p:sp>
      <p:sp>
        <p:nvSpPr>
          <p:cNvPr id="489" name="Google Shape;489;p42"/>
          <p:cNvSpPr/>
          <p:nvPr/>
        </p:nvSpPr>
        <p:spPr>
          <a:xfrm>
            <a:off x="5956350" y="1611025"/>
            <a:ext cx="710100" cy="57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2</a:t>
            </a:r>
            <a:endParaRPr>
              <a:latin typeface="Proxima Nova"/>
              <a:ea typeface="Proxima Nova"/>
              <a:cs typeface="Proxima Nova"/>
              <a:sym typeface="Proxima Nova"/>
            </a:endParaRPr>
          </a:p>
        </p:txBody>
      </p:sp>
      <p:sp>
        <p:nvSpPr>
          <p:cNvPr id="490" name="Google Shape;490;p42"/>
          <p:cNvSpPr/>
          <p:nvPr/>
        </p:nvSpPr>
        <p:spPr>
          <a:xfrm>
            <a:off x="6666450" y="1611025"/>
            <a:ext cx="710100" cy="57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3</a:t>
            </a:r>
            <a:endParaRPr>
              <a:latin typeface="Proxima Nova"/>
              <a:ea typeface="Proxima Nova"/>
              <a:cs typeface="Proxima Nova"/>
              <a:sym typeface="Proxima Nova"/>
            </a:endParaRPr>
          </a:p>
        </p:txBody>
      </p:sp>
      <p:sp>
        <p:nvSpPr>
          <p:cNvPr id="491" name="Google Shape;491;p42"/>
          <p:cNvSpPr/>
          <p:nvPr/>
        </p:nvSpPr>
        <p:spPr>
          <a:xfrm>
            <a:off x="7376550" y="1611025"/>
            <a:ext cx="710100" cy="57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4</a:t>
            </a:r>
            <a:endParaRPr>
              <a:latin typeface="Proxima Nova"/>
              <a:ea typeface="Proxima Nova"/>
              <a:cs typeface="Proxima Nova"/>
              <a:sym typeface="Proxima Nova"/>
            </a:endParaRPr>
          </a:p>
        </p:txBody>
      </p:sp>
      <p:sp>
        <p:nvSpPr>
          <p:cNvPr id="492" name="Google Shape;492;p42"/>
          <p:cNvSpPr/>
          <p:nvPr/>
        </p:nvSpPr>
        <p:spPr>
          <a:xfrm>
            <a:off x="8086650" y="1611025"/>
            <a:ext cx="710100" cy="57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5</a:t>
            </a:r>
            <a:endParaRPr>
              <a:latin typeface="Proxima Nova"/>
              <a:ea typeface="Proxima Nova"/>
              <a:cs typeface="Proxima Nova"/>
              <a:sym typeface="Proxima Nova"/>
            </a:endParaRPr>
          </a:p>
        </p:txBody>
      </p:sp>
      <p:sp>
        <p:nvSpPr>
          <p:cNvPr id="493" name="Google Shape;493;p42"/>
          <p:cNvSpPr txBox="1"/>
          <p:nvPr/>
        </p:nvSpPr>
        <p:spPr>
          <a:xfrm>
            <a:off x="6666450" y="1379200"/>
            <a:ext cx="891000" cy="1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Proxima Nova"/>
                <a:ea typeface="Proxima Nova"/>
                <a:cs typeface="Proxima Nova"/>
                <a:sym typeface="Proxima Nova"/>
              </a:rPr>
              <a:t>Dataset</a:t>
            </a:r>
            <a:endParaRPr sz="1000">
              <a:solidFill>
                <a:schemeClr val="dk2"/>
              </a:solidFill>
              <a:latin typeface="Proxima Nova"/>
              <a:ea typeface="Proxima Nova"/>
              <a:cs typeface="Proxima Nova"/>
              <a:sym typeface="Proxima Nova"/>
            </a:endParaRPr>
          </a:p>
        </p:txBody>
      </p:sp>
      <p:sp>
        <p:nvSpPr>
          <p:cNvPr id="494" name="Google Shape;494;p42"/>
          <p:cNvSpPr txBox="1"/>
          <p:nvPr/>
        </p:nvSpPr>
        <p:spPr>
          <a:xfrm>
            <a:off x="5300675" y="2706050"/>
            <a:ext cx="3317700" cy="17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Proxima Nova"/>
                <a:ea typeface="Proxima Nova"/>
                <a:cs typeface="Proxima Nova"/>
                <a:sym typeface="Proxima Nova"/>
              </a:rPr>
              <a:t>Example</a:t>
            </a:r>
            <a:r>
              <a:rPr lang="en" sz="1800">
                <a:solidFill>
                  <a:schemeClr val="dk2"/>
                </a:solidFill>
                <a:latin typeface="Proxima Nova"/>
                <a:ea typeface="Proxima Nova"/>
                <a:cs typeface="Proxima Nova"/>
                <a:sym typeface="Proxima Nova"/>
              </a:rPr>
              <a:t>: would want to use stratified validation on Survived target in Titanic data set since training contains ~40% survived and ~60% did not survive.</a:t>
            </a:r>
            <a:endParaRPr sz="1800">
              <a:solidFill>
                <a:schemeClr val="dk2"/>
              </a:solidFill>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 . but what if we get really lucky or unlucky with our choice of test set ?</a:t>
            </a:r>
            <a:endParaRPr/>
          </a:p>
          <a:p>
            <a:pPr indent="0" lvl="0" marL="0" rtl="0" algn="l">
              <a:spcBef>
                <a:spcPts val="0"/>
              </a:spcBef>
              <a:spcAft>
                <a:spcPts val="0"/>
              </a:spcAft>
              <a:buNone/>
            </a:pPr>
            <a:r>
              <a:t/>
            </a:r>
            <a:endParaRPr/>
          </a:p>
        </p:txBody>
      </p:sp>
      <p:sp>
        <p:nvSpPr>
          <p:cNvPr id="500" name="Google Shape;500;p43"/>
          <p:cNvSpPr txBox="1"/>
          <p:nvPr>
            <p:ph idx="1" type="body"/>
          </p:nvPr>
        </p:nvSpPr>
        <p:spPr>
          <a:xfrm>
            <a:off x="342100" y="1442250"/>
            <a:ext cx="6604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t>Solution 4</a:t>
            </a:r>
            <a:r>
              <a:rPr lang="en" sz="1700"/>
              <a:t>: use dev set (common in neural nets or if model is operationalized)</a:t>
            </a:r>
            <a:endParaRPr sz="1700"/>
          </a:p>
          <a:p>
            <a:pPr indent="0" lvl="0" marL="0" rtl="0" algn="l">
              <a:spcBef>
                <a:spcPts val="1200"/>
              </a:spcBef>
              <a:spcAft>
                <a:spcPts val="0"/>
              </a:spcAft>
              <a:buNone/>
            </a:pPr>
            <a:r>
              <a:rPr b="1" lang="en" sz="1700">
                <a:solidFill>
                  <a:srgbClr val="A9AA35"/>
                </a:solidFill>
              </a:rPr>
              <a:t>Training</a:t>
            </a:r>
            <a:r>
              <a:rPr lang="en" sz="1700"/>
              <a:t> set: data used with selected learning algorithms (models). Bigger usually better.</a:t>
            </a:r>
            <a:endParaRPr sz="1700"/>
          </a:p>
          <a:p>
            <a:pPr indent="0" lvl="0" marL="0" rtl="0" algn="l">
              <a:spcBef>
                <a:spcPts val="1200"/>
              </a:spcBef>
              <a:spcAft>
                <a:spcPts val="0"/>
              </a:spcAft>
              <a:buNone/>
            </a:pPr>
            <a:r>
              <a:rPr b="1" lang="en" sz="1700">
                <a:solidFill>
                  <a:srgbClr val="949AF8"/>
                </a:solidFill>
              </a:rPr>
              <a:t>Development</a:t>
            </a:r>
            <a:r>
              <a:rPr lang="en" sz="1700"/>
              <a:t> set: data used to estimate which model + hyperparameter combo is ideal. Ensure dev and test sets are iid.</a:t>
            </a:r>
            <a:endParaRPr sz="1700"/>
          </a:p>
          <a:p>
            <a:pPr indent="0" lvl="0" marL="0" rtl="0" algn="l">
              <a:spcBef>
                <a:spcPts val="1200"/>
              </a:spcBef>
              <a:spcAft>
                <a:spcPts val="0"/>
              </a:spcAft>
              <a:buNone/>
            </a:pPr>
            <a:r>
              <a:rPr b="1" lang="en" sz="1700">
                <a:solidFill>
                  <a:schemeClr val="dk1"/>
                </a:solidFill>
              </a:rPr>
              <a:t>Testing</a:t>
            </a:r>
            <a:r>
              <a:rPr lang="en" sz="1700"/>
              <a:t> set: data used on final selected model to estimate real-world performance. Small ok, as long as representative of real-world data on deployment.</a:t>
            </a:r>
            <a:endParaRPr sz="1700"/>
          </a:p>
          <a:p>
            <a:pPr indent="0" lvl="0" marL="0" rtl="0" algn="l">
              <a:spcBef>
                <a:spcPts val="1200"/>
              </a:spcBef>
              <a:spcAft>
                <a:spcPts val="1200"/>
              </a:spcAft>
              <a:buNone/>
            </a:pPr>
            <a:r>
              <a:t/>
            </a:r>
            <a:endParaRPr sz="1700"/>
          </a:p>
        </p:txBody>
      </p:sp>
      <p:sp>
        <p:nvSpPr>
          <p:cNvPr id="501" name="Google Shape;501;p43"/>
          <p:cNvSpPr/>
          <p:nvPr/>
        </p:nvSpPr>
        <p:spPr>
          <a:xfrm>
            <a:off x="7417500" y="1052113"/>
            <a:ext cx="1101000" cy="379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A9AA35"/>
                </a:solidFill>
                <a:latin typeface="Proxima Nova"/>
                <a:ea typeface="Proxima Nova"/>
                <a:cs typeface="Proxima Nova"/>
                <a:sym typeface="Proxima Nova"/>
              </a:rPr>
              <a:t>train</a:t>
            </a:r>
            <a:endParaRPr b="1">
              <a:solidFill>
                <a:srgbClr val="A9AA35"/>
              </a:solidFill>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~70%</a:t>
            </a:r>
            <a:endParaRPr>
              <a:latin typeface="Proxima Nova"/>
              <a:ea typeface="Proxima Nova"/>
              <a:cs typeface="Proxima Nova"/>
              <a:sym typeface="Proxima Nova"/>
            </a:endParaRPr>
          </a:p>
        </p:txBody>
      </p:sp>
      <p:sp>
        <p:nvSpPr>
          <p:cNvPr id="502" name="Google Shape;502;p43"/>
          <p:cNvSpPr/>
          <p:nvPr/>
        </p:nvSpPr>
        <p:spPr>
          <a:xfrm>
            <a:off x="7431975" y="4210663"/>
            <a:ext cx="1086600" cy="63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Proxima Nova"/>
                <a:ea typeface="Proxima Nova"/>
                <a:cs typeface="Proxima Nova"/>
                <a:sym typeface="Proxima Nova"/>
              </a:rPr>
              <a:t>test</a:t>
            </a:r>
            <a:r>
              <a:rPr lang="en">
                <a:latin typeface="Proxima Nova"/>
                <a:ea typeface="Proxima Nova"/>
                <a:cs typeface="Proxima Nova"/>
                <a:sym typeface="Proxima Nova"/>
              </a:rPr>
              <a:t> </a:t>
            </a:r>
            <a:endParaRPr>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~15%</a:t>
            </a:r>
            <a:endParaRPr>
              <a:latin typeface="Proxima Nova"/>
              <a:ea typeface="Proxima Nova"/>
              <a:cs typeface="Proxima Nova"/>
              <a:sym typeface="Proxima Nova"/>
            </a:endParaRPr>
          </a:p>
        </p:txBody>
      </p:sp>
      <p:sp>
        <p:nvSpPr>
          <p:cNvPr id="503" name="Google Shape;503;p43"/>
          <p:cNvSpPr/>
          <p:nvPr/>
        </p:nvSpPr>
        <p:spPr>
          <a:xfrm>
            <a:off x="7424700" y="3571063"/>
            <a:ext cx="1086600" cy="63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949AF8"/>
                </a:solidFill>
                <a:latin typeface="Proxima Nova"/>
                <a:ea typeface="Proxima Nova"/>
                <a:cs typeface="Proxima Nova"/>
                <a:sym typeface="Proxima Nova"/>
              </a:rPr>
              <a:t>dev</a:t>
            </a:r>
            <a:r>
              <a:rPr lang="en">
                <a:latin typeface="Proxima Nova"/>
                <a:ea typeface="Proxima Nova"/>
                <a:cs typeface="Proxima Nova"/>
                <a:sym typeface="Proxima Nova"/>
              </a:rPr>
              <a:t> </a:t>
            </a:r>
            <a:endParaRPr>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~15%</a:t>
            </a:r>
            <a:endParaRPr>
              <a:latin typeface="Proxima Nova"/>
              <a:ea typeface="Proxima Nova"/>
              <a:cs typeface="Proxima Nova"/>
              <a:sym typeface="Proxima Nova"/>
            </a:endParaRPr>
          </a:p>
        </p:txBody>
      </p:sp>
      <p:sp>
        <p:nvSpPr>
          <p:cNvPr id="504" name="Google Shape;504;p43"/>
          <p:cNvSpPr txBox="1"/>
          <p:nvPr/>
        </p:nvSpPr>
        <p:spPr>
          <a:xfrm>
            <a:off x="6369950" y="209375"/>
            <a:ext cx="26514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Proxima Nova"/>
                <a:ea typeface="Proxima Nova"/>
                <a:cs typeface="Proxima Nova"/>
                <a:sym typeface="Proxima Nova"/>
              </a:rPr>
              <a:t>If data is huge, then ~85% ok</a:t>
            </a:r>
            <a:endParaRPr>
              <a:solidFill>
                <a:schemeClr val="dk2"/>
              </a:solidFill>
              <a:latin typeface="Proxima Nova"/>
              <a:ea typeface="Proxima Nova"/>
              <a:cs typeface="Proxima Nova"/>
              <a:sym typeface="Proxima Nova"/>
            </a:endParaRPr>
          </a:p>
        </p:txBody>
      </p:sp>
      <p:sp>
        <p:nvSpPr>
          <p:cNvPr id="505" name="Google Shape;505;p43"/>
          <p:cNvSpPr/>
          <p:nvPr/>
        </p:nvSpPr>
        <p:spPr>
          <a:xfrm>
            <a:off x="8320325" y="423925"/>
            <a:ext cx="623475" cy="2605700"/>
          </a:xfrm>
          <a:custGeom>
            <a:rect b="b" l="l" r="r" t="t"/>
            <a:pathLst>
              <a:path extrusionOk="0" h="104228" w="24939">
                <a:moveTo>
                  <a:pt x="18845" y="0"/>
                </a:moveTo>
                <a:cubicBezTo>
                  <a:pt x="19733" y="10652"/>
                  <a:pt x="23625" y="47317"/>
                  <a:pt x="24171" y="63909"/>
                </a:cubicBezTo>
                <a:cubicBezTo>
                  <a:pt x="24717" y="80501"/>
                  <a:pt x="26152" y="92860"/>
                  <a:pt x="22123" y="99551"/>
                </a:cubicBezTo>
                <a:cubicBezTo>
                  <a:pt x="18095" y="106243"/>
                  <a:pt x="3687" y="103307"/>
                  <a:pt x="0" y="104058"/>
                </a:cubicBezTo>
              </a:path>
            </a:pathLst>
          </a:custGeom>
          <a:noFill/>
          <a:ln cap="flat" cmpd="sng" w="9525">
            <a:solidFill>
              <a:schemeClr val="dk2"/>
            </a:solidFill>
            <a:prstDash val="solid"/>
            <a:round/>
            <a:headEnd len="med" w="med" type="none"/>
            <a:tailEnd len="med" w="med" type="stealth"/>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D9F24"/>
        </a:solidFill>
      </p:bgPr>
    </p:bg>
    <p:spTree>
      <p:nvGrpSpPr>
        <p:cNvPr id="104" name="Shape 104"/>
        <p:cNvGrpSpPr/>
        <p:nvPr/>
      </p:nvGrpSpPr>
      <p:grpSpPr>
        <a:xfrm>
          <a:off x="0" y="0"/>
          <a:ext cx="0" cy="0"/>
          <a:chOff x="0" y="0"/>
          <a:chExt cx="0" cy="0"/>
        </a:xfrm>
      </p:grpSpPr>
      <p:sp>
        <p:nvSpPr>
          <p:cNvPr id="105" name="Google Shape;105;p26"/>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lnSpc>
                <a:spcPct val="80000"/>
              </a:lnSpc>
              <a:spcBef>
                <a:spcPts val="0"/>
              </a:spcBef>
              <a:spcAft>
                <a:spcPts val="0"/>
              </a:spcAft>
              <a:buNone/>
            </a:pPr>
            <a:r>
              <a:rPr b="1" lang="en" sz="6650">
                <a:solidFill>
                  <a:srgbClr val="36174D"/>
                </a:solidFill>
                <a:latin typeface="Staatliches"/>
                <a:ea typeface="Staatliches"/>
                <a:cs typeface="Staatliches"/>
                <a:sym typeface="Staatliches"/>
              </a:rPr>
              <a:t>Colab workbook</a:t>
            </a:r>
            <a:endParaRPr b="1" sz="6650">
              <a:solidFill>
                <a:srgbClr val="36174D"/>
              </a:solidFill>
              <a:latin typeface="Staatliches"/>
              <a:ea typeface="Staatliches"/>
              <a:cs typeface="Staatliches"/>
              <a:sym typeface="Staatliches"/>
            </a:endParaRPr>
          </a:p>
          <a:p>
            <a:pPr indent="0" lvl="0" marL="0" rtl="0" algn="ctr">
              <a:spcBef>
                <a:spcPts val="0"/>
              </a:spcBef>
              <a:spcAft>
                <a:spcPts val="0"/>
              </a:spcAft>
              <a:buNone/>
            </a:pPr>
            <a:r>
              <a:rPr lang="en" sz="1100">
                <a:latin typeface="Manrope"/>
                <a:ea typeface="Manrope"/>
                <a:cs typeface="Manrope"/>
                <a:sym typeface="Manrope"/>
              </a:rPr>
              <a:t>Link: </a:t>
            </a:r>
            <a:r>
              <a:rPr lang="en" sz="1100" u="sng">
                <a:solidFill>
                  <a:schemeClr val="hlink"/>
                </a:solidFill>
                <a:latin typeface="Manrope"/>
                <a:ea typeface="Manrope"/>
                <a:cs typeface="Manrope"/>
                <a:sym typeface="Manrope"/>
                <a:hlinkClick r:id="rId3"/>
              </a:rPr>
              <a:t>click for access</a:t>
            </a:r>
            <a:endParaRPr sz="1100">
              <a:latin typeface="Manrope"/>
              <a:ea typeface="Manrope"/>
              <a:cs typeface="Manrope"/>
              <a:sym typeface="Manrope"/>
            </a:endParaRPr>
          </a:p>
          <a:p>
            <a:pPr indent="0" lvl="0" marL="0" rtl="0" algn="ctr">
              <a:spcBef>
                <a:spcPts val="0"/>
              </a:spcBef>
              <a:spcAft>
                <a:spcPts val="0"/>
              </a:spcAft>
              <a:buNone/>
            </a:pPr>
            <a:r>
              <a:t/>
            </a:r>
            <a:endParaRPr sz="1100">
              <a:latin typeface="Manrope"/>
              <a:ea typeface="Manrope"/>
              <a:cs typeface="Manrope"/>
              <a:sym typeface="Manrope"/>
            </a:endParaRPr>
          </a:p>
        </p:txBody>
      </p:sp>
      <p:sp>
        <p:nvSpPr>
          <p:cNvPr id="106" name="Google Shape;106;p26"/>
          <p:cNvSpPr txBox="1"/>
          <p:nvPr/>
        </p:nvSpPr>
        <p:spPr>
          <a:xfrm>
            <a:off x="760225" y="3623075"/>
            <a:ext cx="2814300" cy="10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Manrope"/>
                <a:ea typeface="Manrope"/>
                <a:cs typeface="Manrope"/>
                <a:sym typeface="Manrope"/>
              </a:rPr>
              <a:t>These are class notes. They’re never due, but helpful to have when completing homework and studying for standards.</a:t>
            </a:r>
            <a:endParaRPr sz="1200">
              <a:solidFill>
                <a:schemeClr val="dk2"/>
              </a:solidFill>
              <a:latin typeface="Manrope"/>
              <a:ea typeface="Manrope"/>
              <a:cs typeface="Manrope"/>
              <a:sym typeface="Manrope"/>
            </a:endParaRPr>
          </a:p>
        </p:txBody>
      </p:sp>
      <p:sp>
        <p:nvSpPr>
          <p:cNvPr id="107" name="Google Shape;107;p26"/>
          <p:cNvSpPr/>
          <p:nvPr/>
        </p:nvSpPr>
        <p:spPr>
          <a:xfrm>
            <a:off x="3487775" y="2977375"/>
            <a:ext cx="1269700" cy="1389550"/>
          </a:xfrm>
          <a:custGeom>
            <a:rect b="b" l="l" r="r" t="t"/>
            <a:pathLst>
              <a:path extrusionOk="0" h="55582" w="50788">
                <a:moveTo>
                  <a:pt x="0" y="48523"/>
                </a:moveTo>
                <a:cubicBezTo>
                  <a:pt x="4421" y="49655"/>
                  <a:pt x="19355" y="56934"/>
                  <a:pt x="26526" y="55317"/>
                </a:cubicBezTo>
                <a:cubicBezTo>
                  <a:pt x="33697" y="53700"/>
                  <a:pt x="38980" y="48039"/>
                  <a:pt x="43024" y="38819"/>
                </a:cubicBezTo>
                <a:cubicBezTo>
                  <a:pt x="47068" y="29600"/>
                  <a:pt x="49494" y="6470"/>
                  <a:pt x="50788" y="0"/>
                </a:cubicBezTo>
              </a:path>
            </a:pathLst>
          </a:custGeom>
          <a:noFill/>
          <a:ln cap="flat" cmpd="sng" w="9525">
            <a:solidFill>
              <a:schemeClr val="dk2"/>
            </a:solidFill>
            <a:prstDash val="solid"/>
            <a:round/>
            <a:headEnd len="med" w="med" type="none"/>
            <a:tailEnd len="med" w="med" type="stealth"/>
          </a:ln>
        </p:spPr>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9" name="Shape 509"/>
        <p:cNvGrpSpPr/>
        <p:nvPr/>
      </p:nvGrpSpPr>
      <p:grpSpPr>
        <a:xfrm>
          <a:off x="0" y="0"/>
          <a:ext cx="0" cy="0"/>
          <a:chOff x="0" y="0"/>
          <a:chExt cx="0" cy="0"/>
        </a:xfrm>
      </p:grpSpPr>
      <p:pic>
        <p:nvPicPr>
          <p:cNvPr descr="🎼 | Listen on Spotify, Apple music and more&#10;→  https://fanlink.to/ChillSynthwave&#10;&#10;🎶 Subscribe to this channel for more synthwave music&#10;→ https://bit.ly/synthwave-channel&#10;&#10;🌎 | Lofi Girl on all social media&#10;→  https://fanlink.to/lofigirl-social&#10;&#10;👕 | Lofi Girl merch&#10;→  https://bit.ly/Iofigirl-shop&#10;&#10;🎭 | Create your lofi avatar now&#10;→  https://lofigirl.com/generator/&#10;&#10;💬 | Join the Lofi Girl community&#10;→   https://bit.ly/lofigirl-discord&#10;→   https://bit.ly/lofigirl-reddit&#10;&#10;🎨 | Art by Lofi Studio (full list of artists here)&#10;→  https://www.instagram.com/p/CrlCU3msh49/&#10;&#10;📝 | Submit your music / art&#10;→  https://bit.ly/lofi-submission" id="510" name="Google Shape;510;p44" title="synthwave radio 🌌 - beats to chill/game to">
            <a:hlinkClick r:id="rId4"/>
          </p:cNvPr>
          <p:cNvPicPr preferRelativeResize="0"/>
          <p:nvPr/>
        </p:nvPicPr>
        <p:blipFill>
          <a:blip r:embed="rId5">
            <a:alphaModFix/>
          </a:blip>
          <a:stretch>
            <a:fillRect/>
          </a:stretch>
        </p:blipFill>
        <p:spPr>
          <a:xfrm>
            <a:off x="135850" y="4657597"/>
            <a:ext cx="561450" cy="315811"/>
          </a:xfrm>
          <a:prstGeom prst="rect">
            <a:avLst/>
          </a:prstGeom>
          <a:noFill/>
          <a:ln>
            <a:noFill/>
          </a:ln>
        </p:spPr>
      </p:pic>
      <p:sp>
        <p:nvSpPr>
          <p:cNvPr id="511" name="Google Shape;511;p44"/>
          <p:cNvSpPr/>
          <p:nvPr/>
        </p:nvSpPr>
        <p:spPr>
          <a:xfrm>
            <a:off x="2293625" y="967750"/>
            <a:ext cx="4953000" cy="2689800"/>
          </a:xfrm>
          <a:prstGeom prst="roundRect">
            <a:avLst>
              <a:gd fmla="val 16667" name="adj"/>
            </a:avLst>
          </a:prstGeom>
          <a:solidFill>
            <a:srgbClr val="BE86B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800">
                <a:solidFill>
                  <a:schemeClr val="dk1"/>
                </a:solidFill>
                <a:latin typeface="Staatliches"/>
                <a:ea typeface="Staatliches"/>
                <a:cs typeface="Staatliches"/>
                <a:sym typeface="Staatliches"/>
              </a:rPr>
              <a:t>Work Time</a:t>
            </a:r>
            <a:endParaRPr sz="2800">
              <a:solidFill>
                <a:schemeClr val="dk1"/>
              </a:solidFill>
              <a:latin typeface="Staatliches"/>
              <a:ea typeface="Staatliches"/>
              <a:cs typeface="Staatliches"/>
              <a:sym typeface="Staatliches"/>
            </a:endParaRPr>
          </a:p>
          <a:p>
            <a:pPr indent="0" lvl="0" marL="0" rtl="0" algn="ctr">
              <a:spcBef>
                <a:spcPts val="0"/>
              </a:spcBef>
              <a:spcAft>
                <a:spcPts val="0"/>
              </a:spcAft>
              <a:buNone/>
            </a:pPr>
            <a:r>
              <a:rPr b="1" lang="en" sz="2800">
                <a:solidFill>
                  <a:srgbClr val="7F1E15"/>
                </a:solidFill>
              </a:rPr>
              <a:t>HW2 Q#1</a:t>
            </a:r>
            <a:endParaRPr b="1" sz="2800">
              <a:solidFill>
                <a:srgbClr val="7F1E15"/>
              </a:solidFill>
            </a:endParaRPr>
          </a:p>
          <a:p>
            <a:pPr indent="0" lvl="0" marL="0" rtl="0" algn="ctr">
              <a:spcBef>
                <a:spcPts val="0"/>
              </a:spcBef>
              <a:spcAft>
                <a:spcPts val="0"/>
              </a:spcAft>
              <a:buClr>
                <a:schemeClr val="dk1"/>
              </a:buClr>
              <a:buSzPts val="1100"/>
              <a:buFont typeface="Arial"/>
              <a:buNone/>
            </a:pPr>
            <a:r>
              <a:t/>
            </a:r>
            <a:endParaRPr b="1" sz="2800">
              <a:solidFill>
                <a:srgbClr val="7F1E15"/>
              </a:solidFill>
            </a:endParaRPr>
          </a:p>
          <a:p>
            <a:pPr indent="0" lvl="0" marL="0" rtl="0" algn="ctr">
              <a:spcBef>
                <a:spcPts val="0"/>
              </a:spcBef>
              <a:spcAft>
                <a:spcPts val="0"/>
              </a:spcAft>
              <a:buClr>
                <a:schemeClr val="dk1"/>
              </a:buClr>
              <a:buSzPts val="1100"/>
              <a:buFont typeface="Arial"/>
              <a:buNone/>
            </a:pPr>
            <a:r>
              <a:rPr lang="en">
                <a:solidFill>
                  <a:schemeClr val="dk1"/>
                </a:solidFill>
              </a:rPr>
              <a:t>Let’s get a start on some more homework questions. Grab a partner to get started.</a:t>
            </a:r>
            <a:endParaRPr>
              <a:solidFill>
                <a:schemeClr val="dk1"/>
              </a:solidFill>
            </a:endParaRPr>
          </a:p>
          <a:p>
            <a:pPr indent="0" lvl="0" marL="0" rtl="0" algn="ctr">
              <a:spcBef>
                <a:spcPts val="0"/>
              </a:spcBef>
              <a:spcAft>
                <a:spcPts val="0"/>
              </a:spcAft>
              <a:buClr>
                <a:schemeClr val="dk1"/>
              </a:buClr>
              <a:buSzPts val="1100"/>
              <a:buFont typeface="Arial"/>
              <a:buNone/>
            </a:pPr>
            <a:r>
              <a:t/>
            </a:r>
            <a:endParaRPr>
              <a:solidFill>
                <a:schemeClr val="dk1"/>
              </a:solidFill>
            </a:endParaRPr>
          </a:p>
          <a:p>
            <a:pPr indent="0" lvl="0" marL="0" rtl="0" algn="ctr">
              <a:spcBef>
                <a:spcPts val="0"/>
              </a:spcBef>
              <a:spcAft>
                <a:spcPts val="0"/>
              </a:spcAft>
              <a:buClr>
                <a:schemeClr val="dk1"/>
              </a:buClr>
              <a:buSzPts val="1100"/>
              <a:buFont typeface="Arial"/>
              <a:buNone/>
            </a:pPr>
            <a:r>
              <a:rPr lang="en" u="sng">
                <a:solidFill>
                  <a:schemeClr val="hlink"/>
                </a:solidFill>
                <a:hlinkClick r:id="rId6"/>
              </a:rPr>
              <a:t>View on our website</a:t>
            </a: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5" name="Shape 515"/>
        <p:cNvGrpSpPr/>
        <p:nvPr/>
      </p:nvGrpSpPr>
      <p:grpSpPr>
        <a:xfrm>
          <a:off x="0" y="0"/>
          <a:ext cx="0" cy="0"/>
          <a:chOff x="0" y="0"/>
          <a:chExt cx="0" cy="0"/>
        </a:xfrm>
      </p:grpSpPr>
      <p:pic>
        <p:nvPicPr>
          <p:cNvPr descr="🎼 | Listen on Spotify, Apple music and more&#10;→  https://fanlink.to/ChillSynthwave&#10;&#10;🎶 Subscribe to this channel for more synthwave music&#10;→ https://bit.ly/synthwave-channel&#10;&#10;🌎 | Lofi Girl on all social media&#10;→  https://fanlink.to/lofigirl-social&#10;&#10;👕 | Lofi Girl merch&#10;→  https://bit.ly/Iofigirl-shop&#10;&#10;🎭 | Create your lofi avatar now&#10;→  https://lofigirl.com/generator/&#10;&#10;💬 | Join the Lofi Girl community&#10;→   https://bit.ly/lofigirl-discord&#10;→   https://bit.ly/lofigirl-reddit&#10;&#10;🎨 | Art by Lofi Studio (full list of artists here)&#10;→  https://www.instagram.com/p/CrlCU3msh49/&#10;&#10;📝 | Submit your music / art&#10;→  https://bit.ly/lofi-submission" id="516" name="Google Shape;516;p45" title="synthwave radio 🌌 - beats to chill/game to">
            <a:hlinkClick r:id="rId4"/>
          </p:cNvPr>
          <p:cNvPicPr preferRelativeResize="0"/>
          <p:nvPr/>
        </p:nvPicPr>
        <p:blipFill>
          <a:blip r:embed="rId5">
            <a:alphaModFix/>
          </a:blip>
          <a:stretch>
            <a:fillRect/>
          </a:stretch>
        </p:blipFill>
        <p:spPr>
          <a:xfrm>
            <a:off x="135850" y="4657597"/>
            <a:ext cx="561450" cy="315811"/>
          </a:xfrm>
          <a:prstGeom prst="rect">
            <a:avLst/>
          </a:prstGeom>
          <a:noFill/>
          <a:ln>
            <a:noFill/>
          </a:ln>
        </p:spPr>
      </p:pic>
      <p:sp>
        <p:nvSpPr>
          <p:cNvPr id="517" name="Google Shape;517;p45"/>
          <p:cNvSpPr/>
          <p:nvPr/>
        </p:nvSpPr>
        <p:spPr>
          <a:xfrm>
            <a:off x="2166300" y="1146750"/>
            <a:ext cx="4811400" cy="2850000"/>
          </a:xfrm>
          <a:prstGeom prst="roundRect">
            <a:avLst>
              <a:gd fmla="val 16667" name="adj"/>
            </a:avLst>
          </a:prstGeom>
          <a:solidFill>
            <a:srgbClr val="9D9F24"/>
          </a:solid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en" sz="4950">
                <a:solidFill>
                  <a:schemeClr val="dk1"/>
                </a:solidFill>
                <a:latin typeface="Staatliches"/>
                <a:ea typeface="Staatliches"/>
                <a:cs typeface="Staatliches"/>
                <a:sym typeface="Staatliches"/>
              </a:rPr>
              <a:t>Machine Learning</a:t>
            </a:r>
            <a:endParaRPr sz="4950">
              <a:solidFill>
                <a:schemeClr val="dk1"/>
              </a:solidFill>
              <a:latin typeface="Staatliches"/>
              <a:ea typeface="Staatliches"/>
              <a:cs typeface="Staatliches"/>
              <a:sym typeface="Staatliches"/>
            </a:endParaRPr>
          </a:p>
          <a:p>
            <a:pPr indent="0" lvl="0" marL="0" rtl="0" algn="ctr">
              <a:lnSpc>
                <a:spcPct val="80000"/>
              </a:lnSpc>
              <a:spcBef>
                <a:spcPts val="0"/>
              </a:spcBef>
              <a:spcAft>
                <a:spcPts val="0"/>
              </a:spcAft>
              <a:buNone/>
            </a:pPr>
            <a:r>
              <a:rPr lang="en" sz="2538">
                <a:solidFill>
                  <a:schemeClr val="dk1"/>
                </a:solidFill>
                <a:latin typeface="Staatliches"/>
                <a:ea typeface="Staatliches"/>
                <a:cs typeface="Staatliches"/>
                <a:sym typeface="Staatliches"/>
              </a:rPr>
              <a:t>With python</a:t>
            </a:r>
            <a:endParaRPr sz="2538">
              <a:solidFill>
                <a:schemeClr val="dk1"/>
              </a:solidFill>
              <a:latin typeface="Staatliches"/>
              <a:ea typeface="Staatliches"/>
              <a:cs typeface="Staatliches"/>
              <a:sym typeface="Staatliches"/>
            </a:endParaRPr>
          </a:p>
          <a:p>
            <a:pPr indent="0" lvl="0" marL="0" rtl="0" algn="l">
              <a:lnSpc>
                <a:spcPct val="80000"/>
              </a:lnSpc>
              <a:spcBef>
                <a:spcPts val="0"/>
              </a:spcBef>
              <a:spcAft>
                <a:spcPts val="0"/>
              </a:spcAft>
              <a:buNone/>
            </a:pPr>
            <a:r>
              <a:t/>
            </a:r>
            <a:endParaRPr sz="4000">
              <a:solidFill>
                <a:schemeClr val="dk1"/>
              </a:solidFill>
              <a:latin typeface="Staatliches"/>
              <a:ea typeface="Staatliches"/>
              <a:cs typeface="Staatliches"/>
              <a:sym typeface="Staatliches"/>
            </a:endParaRPr>
          </a:p>
          <a:p>
            <a:pPr indent="0" lvl="0" marL="0" rtl="0" algn="ctr">
              <a:lnSpc>
                <a:spcPct val="80000"/>
              </a:lnSpc>
              <a:spcBef>
                <a:spcPts val="0"/>
              </a:spcBef>
              <a:spcAft>
                <a:spcPts val="0"/>
              </a:spcAft>
              <a:buNone/>
            </a:pPr>
            <a:r>
              <a:rPr lang="en" sz="4422">
                <a:solidFill>
                  <a:schemeClr val="lt1"/>
                </a:solidFill>
                <a:latin typeface="Staatliches"/>
                <a:ea typeface="Staatliches"/>
                <a:cs typeface="Staatliches"/>
                <a:sym typeface="Staatliches"/>
              </a:rPr>
              <a:t>Evl</a:t>
            </a:r>
            <a:r>
              <a:rPr b="1" lang="en" sz="4422">
                <a:solidFill>
                  <a:schemeClr val="lt1"/>
                </a:solidFill>
                <a:latin typeface="Source Code Pro"/>
                <a:ea typeface="Source Code Pro"/>
                <a:cs typeface="Source Code Pro"/>
                <a:sym typeface="Source Code Pro"/>
              </a:rPr>
              <a:t>2</a:t>
            </a:r>
            <a:r>
              <a:rPr lang="en" sz="4422">
                <a:solidFill>
                  <a:schemeClr val="dk1"/>
                </a:solidFill>
                <a:latin typeface="Staatliches"/>
                <a:ea typeface="Staatliches"/>
                <a:cs typeface="Staatliches"/>
                <a:sym typeface="Staatliches"/>
              </a:rPr>
              <a:t>: Evaluation</a:t>
            </a:r>
            <a:r>
              <a:rPr lang="en" sz="3222">
                <a:solidFill>
                  <a:schemeClr val="dk1"/>
                </a:solidFill>
                <a:latin typeface="Staatliches"/>
                <a:ea typeface="Staatliches"/>
                <a:cs typeface="Staatliches"/>
                <a:sym typeface="Staatliches"/>
              </a:rPr>
              <a:t> </a:t>
            </a:r>
            <a:endParaRPr sz="3222">
              <a:solidFill>
                <a:schemeClr val="dk1"/>
              </a:solidFill>
              <a:latin typeface="Staatliches"/>
              <a:ea typeface="Staatliches"/>
              <a:cs typeface="Staatliches"/>
              <a:sym typeface="Staatliches"/>
            </a:endParaRPr>
          </a:p>
          <a:p>
            <a:pPr indent="0" lvl="0" marL="0" rtl="0" algn="ctr">
              <a:lnSpc>
                <a:spcPct val="80000"/>
              </a:lnSpc>
              <a:spcBef>
                <a:spcPts val="0"/>
              </a:spcBef>
              <a:spcAft>
                <a:spcPts val="0"/>
              </a:spcAft>
              <a:buNone/>
            </a:pPr>
            <a:r>
              <a:rPr lang="en">
                <a:solidFill>
                  <a:schemeClr val="dk1"/>
                </a:solidFill>
              </a:rPr>
              <a:t>bootstrapping, evaluation metrics</a:t>
            </a:r>
            <a:endParaRPr>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D9F24"/>
        </a:solidFill>
      </p:bgPr>
    </p:bg>
    <p:spTree>
      <p:nvGrpSpPr>
        <p:cNvPr id="521" name="Shape 521"/>
        <p:cNvGrpSpPr/>
        <p:nvPr/>
      </p:nvGrpSpPr>
      <p:grpSpPr>
        <a:xfrm>
          <a:off x="0" y="0"/>
          <a:ext cx="0" cy="0"/>
          <a:chOff x="0" y="0"/>
          <a:chExt cx="0" cy="0"/>
        </a:xfrm>
      </p:grpSpPr>
      <p:sp>
        <p:nvSpPr>
          <p:cNvPr id="522" name="Google Shape;522;p46"/>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lnSpc>
                <a:spcPct val="80000"/>
              </a:lnSpc>
              <a:spcBef>
                <a:spcPts val="0"/>
              </a:spcBef>
              <a:spcAft>
                <a:spcPts val="0"/>
              </a:spcAft>
              <a:buNone/>
            </a:pPr>
            <a:r>
              <a:rPr b="1" lang="en" sz="6650">
                <a:solidFill>
                  <a:srgbClr val="36174D"/>
                </a:solidFill>
                <a:latin typeface="Staatliches"/>
                <a:ea typeface="Staatliches"/>
                <a:cs typeface="Staatliches"/>
                <a:sym typeface="Staatliches"/>
              </a:rPr>
              <a:t>Colab workbook</a:t>
            </a:r>
            <a:endParaRPr b="1" sz="6650">
              <a:solidFill>
                <a:srgbClr val="36174D"/>
              </a:solidFill>
              <a:latin typeface="Staatliches"/>
              <a:ea typeface="Staatliches"/>
              <a:cs typeface="Staatliches"/>
              <a:sym typeface="Staatliches"/>
            </a:endParaRPr>
          </a:p>
          <a:p>
            <a:pPr indent="0" lvl="0" marL="0" rtl="0" algn="ctr">
              <a:spcBef>
                <a:spcPts val="0"/>
              </a:spcBef>
              <a:spcAft>
                <a:spcPts val="0"/>
              </a:spcAft>
              <a:buNone/>
            </a:pPr>
            <a:r>
              <a:rPr lang="en" sz="1100">
                <a:latin typeface="Manrope"/>
                <a:ea typeface="Manrope"/>
                <a:cs typeface="Manrope"/>
                <a:sym typeface="Manrope"/>
              </a:rPr>
              <a:t>Link: </a:t>
            </a:r>
            <a:r>
              <a:rPr lang="en" sz="1100" u="sng">
                <a:solidFill>
                  <a:schemeClr val="hlink"/>
                </a:solidFill>
                <a:latin typeface="Manrope"/>
                <a:ea typeface="Manrope"/>
                <a:cs typeface="Manrope"/>
                <a:sym typeface="Manrope"/>
                <a:hlinkClick r:id="rId3"/>
              </a:rPr>
              <a:t>click for access</a:t>
            </a:r>
            <a:endParaRPr sz="1100">
              <a:latin typeface="Manrope"/>
              <a:ea typeface="Manrope"/>
              <a:cs typeface="Manrope"/>
              <a:sym typeface="Manrope"/>
            </a:endParaRPr>
          </a:p>
          <a:p>
            <a:pPr indent="0" lvl="0" marL="0" rtl="0" algn="ctr">
              <a:spcBef>
                <a:spcPts val="0"/>
              </a:spcBef>
              <a:spcAft>
                <a:spcPts val="0"/>
              </a:spcAft>
              <a:buNone/>
            </a:pPr>
            <a:r>
              <a:t/>
            </a:r>
            <a:endParaRPr sz="1100">
              <a:latin typeface="Manrope"/>
              <a:ea typeface="Manrope"/>
              <a:cs typeface="Manrope"/>
              <a:sym typeface="Manrop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47"/>
          <p:cNvSpPr txBox="1"/>
          <p:nvPr/>
        </p:nvSpPr>
        <p:spPr>
          <a:xfrm>
            <a:off x="622000" y="1461975"/>
            <a:ext cx="2726700" cy="2295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400"/>
              </a:spcBef>
              <a:spcAft>
                <a:spcPts val="0"/>
              </a:spcAft>
              <a:buNone/>
            </a:pPr>
            <a:r>
              <a:rPr b="1" lang="en" sz="1300">
                <a:solidFill>
                  <a:schemeClr val="dk1"/>
                </a:solidFill>
              </a:rPr>
              <a:t>Cross-Validation</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Sampling Method</a:t>
            </a:r>
            <a:r>
              <a:rPr lang="en" sz="1100">
                <a:solidFill>
                  <a:schemeClr val="dk1"/>
                </a:solidFill>
              </a:rPr>
              <a:t>: No replacement (disjoint training/test splits)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Test Set</a:t>
            </a:r>
            <a:r>
              <a:rPr lang="en" sz="1100">
                <a:solidFill>
                  <a:schemeClr val="dk1"/>
                </a:solidFill>
              </a:rPr>
              <a:t>: Different test fold for each iteration</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Bias/Variance</a:t>
            </a:r>
            <a:r>
              <a:rPr lang="en" sz="1100">
                <a:solidFill>
                  <a:schemeClr val="dk1"/>
                </a:solidFill>
              </a:rPr>
              <a:t>: Less variance (due to different test sets)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Computational Cost</a:t>
            </a:r>
            <a:r>
              <a:rPr lang="en" sz="1100">
                <a:solidFill>
                  <a:schemeClr val="dk1"/>
                </a:solidFill>
              </a:rPr>
              <a:t>: High (K models need to be trained</a:t>
            </a:r>
            <a:endParaRPr sz="1100">
              <a:solidFill>
                <a:schemeClr val="dk1"/>
              </a:solidFill>
            </a:endParaRPr>
          </a:p>
        </p:txBody>
      </p:sp>
      <p:sp>
        <p:nvSpPr>
          <p:cNvPr id="528" name="Google Shape;528;p47"/>
          <p:cNvSpPr txBox="1"/>
          <p:nvPr/>
        </p:nvSpPr>
        <p:spPr>
          <a:xfrm>
            <a:off x="3674525" y="1461975"/>
            <a:ext cx="3149100" cy="2490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400"/>
              </a:spcBef>
              <a:spcAft>
                <a:spcPts val="0"/>
              </a:spcAft>
              <a:buNone/>
            </a:pPr>
            <a:r>
              <a:rPr b="1" lang="en" sz="1300">
                <a:solidFill>
                  <a:schemeClr val="dk1"/>
                </a:solidFill>
              </a:rPr>
              <a:t>Bootstrapping</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Sampling Method</a:t>
            </a:r>
            <a:r>
              <a:rPr lang="en" sz="1100">
                <a:solidFill>
                  <a:schemeClr val="dk1"/>
                </a:solidFill>
              </a:rPr>
              <a:t>: With replacement (some points may appear multiple times)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Test Set</a:t>
            </a:r>
            <a:r>
              <a:rPr lang="en" sz="1100">
                <a:solidFill>
                  <a:schemeClr val="dk1"/>
                </a:solidFill>
              </a:rPr>
              <a:t>: Out-of-bag data not used in resampling</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Bias/Variance</a:t>
            </a:r>
            <a:r>
              <a:rPr lang="en" sz="1100">
                <a:solidFill>
                  <a:schemeClr val="dk1"/>
                </a:solidFill>
              </a:rPr>
              <a:t>: Higher variance (due to resampling with replacement)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Computational Cost</a:t>
            </a:r>
            <a:r>
              <a:rPr lang="en" sz="1100">
                <a:solidFill>
                  <a:schemeClr val="dk1"/>
                </a:solidFill>
              </a:rPr>
              <a:t>: Moderate (less expensive than K-fold with more resamples)</a:t>
            </a:r>
            <a:endParaRPr sz="1100">
              <a:solidFill>
                <a:schemeClr val="dk1"/>
              </a:solidFill>
            </a:endParaRPr>
          </a:p>
        </p:txBody>
      </p:sp>
      <p:sp>
        <p:nvSpPr>
          <p:cNvPr id="529" name="Google Shape;529;p47"/>
          <p:cNvSpPr/>
          <p:nvPr/>
        </p:nvSpPr>
        <p:spPr>
          <a:xfrm>
            <a:off x="7421775" y="1751900"/>
            <a:ext cx="1145100" cy="64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small/medium data OR need more generalizability</a:t>
            </a:r>
            <a:endParaRPr sz="900"/>
          </a:p>
        </p:txBody>
      </p:sp>
      <p:sp>
        <p:nvSpPr>
          <p:cNvPr id="530" name="Google Shape;530;p47"/>
          <p:cNvSpPr/>
          <p:nvPr/>
        </p:nvSpPr>
        <p:spPr>
          <a:xfrm>
            <a:off x="7421775" y="2395700"/>
            <a:ext cx="1145100" cy="2181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rPr>
              <a:t>cross-validation</a:t>
            </a:r>
            <a:endParaRPr sz="900">
              <a:solidFill>
                <a:schemeClr val="lt1"/>
              </a:solidFill>
            </a:endParaRPr>
          </a:p>
        </p:txBody>
      </p:sp>
      <p:sp>
        <p:nvSpPr>
          <p:cNvPr id="531" name="Google Shape;531;p47"/>
          <p:cNvSpPr/>
          <p:nvPr/>
        </p:nvSpPr>
        <p:spPr>
          <a:xfrm>
            <a:off x="7421775" y="2800750"/>
            <a:ext cx="1145100" cy="64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large data OR ensemble model</a:t>
            </a:r>
            <a:endParaRPr sz="900"/>
          </a:p>
        </p:txBody>
      </p:sp>
      <p:sp>
        <p:nvSpPr>
          <p:cNvPr id="532" name="Google Shape;532;p47"/>
          <p:cNvSpPr/>
          <p:nvPr/>
        </p:nvSpPr>
        <p:spPr>
          <a:xfrm>
            <a:off x="7421775" y="3444550"/>
            <a:ext cx="1145100" cy="2181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rPr>
              <a:t>bootstrapping</a:t>
            </a:r>
            <a:endParaRPr sz="9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6" name="Shape 536"/>
        <p:cNvGrpSpPr/>
        <p:nvPr/>
      </p:nvGrpSpPr>
      <p:grpSpPr>
        <a:xfrm>
          <a:off x="0" y="0"/>
          <a:ext cx="0" cy="0"/>
          <a:chOff x="0" y="0"/>
          <a:chExt cx="0" cy="0"/>
        </a:xfrm>
      </p:grpSpPr>
      <p:grpSp>
        <p:nvGrpSpPr>
          <p:cNvPr id="537" name="Google Shape;537;p48"/>
          <p:cNvGrpSpPr/>
          <p:nvPr/>
        </p:nvGrpSpPr>
        <p:grpSpPr>
          <a:xfrm>
            <a:off x="332023" y="412116"/>
            <a:ext cx="8477811" cy="424375"/>
            <a:chOff x="933855" y="2469625"/>
            <a:chExt cx="7289606" cy="738300"/>
          </a:xfrm>
        </p:grpSpPr>
        <p:sp>
          <p:nvSpPr>
            <p:cNvPr id="538" name="Google Shape;538;p48"/>
            <p:cNvSpPr/>
            <p:nvPr/>
          </p:nvSpPr>
          <p:spPr>
            <a:xfrm>
              <a:off x="933855" y="2469625"/>
              <a:ext cx="1388100" cy="73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Exploring Data</a:t>
              </a:r>
              <a:endParaRPr/>
            </a:p>
          </p:txBody>
        </p:sp>
        <p:sp>
          <p:nvSpPr>
            <p:cNvPr id="539" name="Google Shape;539;p48"/>
            <p:cNvSpPr/>
            <p:nvPr/>
          </p:nvSpPr>
          <p:spPr>
            <a:xfrm>
              <a:off x="2396537" y="2469625"/>
              <a:ext cx="1388100" cy="73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 cleaning</a:t>
              </a:r>
              <a:endParaRPr/>
            </a:p>
          </p:txBody>
        </p:sp>
        <p:sp>
          <p:nvSpPr>
            <p:cNvPr id="540" name="Google Shape;540;p48"/>
            <p:cNvSpPr/>
            <p:nvPr/>
          </p:nvSpPr>
          <p:spPr>
            <a:xfrm>
              <a:off x="5330931" y="2469625"/>
              <a:ext cx="1388100" cy="73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Model training</a:t>
              </a:r>
              <a:endParaRPr/>
            </a:p>
          </p:txBody>
        </p:sp>
        <p:sp>
          <p:nvSpPr>
            <p:cNvPr id="541" name="Google Shape;541;p48"/>
            <p:cNvSpPr/>
            <p:nvPr/>
          </p:nvSpPr>
          <p:spPr>
            <a:xfrm>
              <a:off x="6835360" y="2469625"/>
              <a:ext cx="1388100" cy="73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Model evaluation</a:t>
              </a:r>
              <a:endParaRPr/>
            </a:p>
          </p:txBody>
        </p:sp>
        <p:sp>
          <p:nvSpPr>
            <p:cNvPr id="542" name="Google Shape;542;p48"/>
            <p:cNvSpPr/>
            <p:nvPr/>
          </p:nvSpPr>
          <p:spPr>
            <a:xfrm>
              <a:off x="3851867" y="2469625"/>
              <a:ext cx="1388100" cy="73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Model selection</a:t>
              </a:r>
              <a:endParaRPr/>
            </a:p>
          </p:txBody>
        </p:sp>
      </p:grpSp>
      <p:grpSp>
        <p:nvGrpSpPr>
          <p:cNvPr id="543" name="Google Shape;543;p48"/>
          <p:cNvGrpSpPr/>
          <p:nvPr/>
        </p:nvGrpSpPr>
        <p:grpSpPr>
          <a:xfrm>
            <a:off x="332025" y="836500"/>
            <a:ext cx="8490075" cy="273000"/>
            <a:chOff x="332025" y="836500"/>
            <a:chExt cx="8490075" cy="273000"/>
          </a:xfrm>
        </p:grpSpPr>
        <p:sp>
          <p:nvSpPr>
            <p:cNvPr id="544" name="Google Shape;544;p48"/>
            <p:cNvSpPr/>
            <p:nvPr/>
          </p:nvSpPr>
          <p:spPr>
            <a:xfrm>
              <a:off x="3729225" y="836500"/>
              <a:ext cx="1616700" cy="273000"/>
            </a:xfrm>
            <a:prstGeom prst="rect">
              <a:avLst/>
            </a:prstGeom>
            <a:solidFill>
              <a:srgbClr val="A9AA3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rPr>
                <a:t>selected algorithms</a:t>
              </a:r>
              <a:endParaRPr sz="900">
                <a:solidFill>
                  <a:schemeClr val="lt1"/>
                </a:solidFill>
              </a:endParaRPr>
            </a:p>
          </p:txBody>
        </p:sp>
        <p:sp>
          <p:nvSpPr>
            <p:cNvPr id="545" name="Google Shape;545;p48"/>
            <p:cNvSpPr/>
            <p:nvPr/>
          </p:nvSpPr>
          <p:spPr>
            <a:xfrm>
              <a:off x="2030625" y="836500"/>
              <a:ext cx="1616700" cy="273000"/>
            </a:xfrm>
            <a:prstGeom prst="rect">
              <a:avLst/>
            </a:prstGeom>
            <a:solidFill>
              <a:srgbClr val="A9AA3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rPr>
                <a:t>cleaned data</a:t>
              </a:r>
              <a:endParaRPr sz="900">
                <a:solidFill>
                  <a:schemeClr val="lt1"/>
                </a:solidFill>
              </a:endParaRPr>
            </a:p>
          </p:txBody>
        </p:sp>
        <p:sp>
          <p:nvSpPr>
            <p:cNvPr id="546" name="Google Shape;546;p48"/>
            <p:cNvSpPr/>
            <p:nvPr/>
          </p:nvSpPr>
          <p:spPr>
            <a:xfrm>
              <a:off x="5454750" y="836500"/>
              <a:ext cx="1616700" cy="273000"/>
            </a:xfrm>
            <a:prstGeom prst="rect">
              <a:avLst/>
            </a:prstGeom>
            <a:solidFill>
              <a:srgbClr val="A9AA3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rPr>
                <a:t>fitted models</a:t>
              </a:r>
              <a:endParaRPr sz="900">
                <a:solidFill>
                  <a:schemeClr val="lt1"/>
                </a:solidFill>
              </a:endParaRPr>
            </a:p>
          </p:txBody>
        </p:sp>
        <p:sp>
          <p:nvSpPr>
            <p:cNvPr id="547" name="Google Shape;547;p48"/>
            <p:cNvSpPr/>
            <p:nvPr/>
          </p:nvSpPr>
          <p:spPr>
            <a:xfrm>
              <a:off x="332025" y="836500"/>
              <a:ext cx="1616700" cy="273000"/>
            </a:xfrm>
            <a:prstGeom prst="rect">
              <a:avLst/>
            </a:prstGeom>
            <a:solidFill>
              <a:srgbClr val="A9AA3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rPr>
                <a:t>data insights</a:t>
              </a:r>
              <a:endParaRPr sz="900">
                <a:solidFill>
                  <a:schemeClr val="lt1"/>
                </a:solidFill>
              </a:endParaRPr>
            </a:p>
          </p:txBody>
        </p:sp>
        <p:sp>
          <p:nvSpPr>
            <p:cNvPr id="548" name="Google Shape;548;p48"/>
            <p:cNvSpPr/>
            <p:nvPr/>
          </p:nvSpPr>
          <p:spPr>
            <a:xfrm>
              <a:off x="7205400" y="836500"/>
              <a:ext cx="1616700" cy="273000"/>
            </a:xfrm>
            <a:prstGeom prst="rect">
              <a:avLst/>
            </a:prstGeom>
            <a:solidFill>
              <a:srgbClr val="A9AA3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rPr>
                <a:t>model insights</a:t>
              </a:r>
              <a:endParaRPr sz="900">
                <a:solidFill>
                  <a:schemeClr val="lt1"/>
                </a:solidFill>
              </a:endParaRPr>
            </a:p>
          </p:txBody>
        </p:sp>
      </p:grpSp>
      <p:sp>
        <p:nvSpPr>
          <p:cNvPr id="549" name="Google Shape;549;p48"/>
          <p:cNvSpPr txBox="1"/>
          <p:nvPr/>
        </p:nvSpPr>
        <p:spPr>
          <a:xfrm>
            <a:off x="338050" y="3309875"/>
            <a:ext cx="995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A9AA35"/>
                </a:solidFill>
              </a:rPr>
              <a:t>Goals</a:t>
            </a:r>
            <a:endParaRPr b="1">
              <a:solidFill>
                <a:srgbClr val="A9AA35"/>
              </a:solidFill>
            </a:endParaRPr>
          </a:p>
        </p:txBody>
      </p:sp>
      <p:sp>
        <p:nvSpPr>
          <p:cNvPr id="550" name="Google Shape;550;p48"/>
          <p:cNvSpPr txBox="1"/>
          <p:nvPr/>
        </p:nvSpPr>
        <p:spPr>
          <a:xfrm>
            <a:off x="485950" y="3005075"/>
            <a:ext cx="995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2"/>
                </a:solidFill>
              </a:rPr>
              <a:t>Workflow</a:t>
            </a:r>
            <a:endParaRPr b="1">
              <a:solidFill>
                <a:schemeClr val="dk2"/>
              </a:solidFill>
            </a:endParaRPr>
          </a:p>
        </p:txBody>
      </p:sp>
      <p:sp>
        <p:nvSpPr>
          <p:cNvPr id="551" name="Google Shape;551;p48"/>
          <p:cNvSpPr/>
          <p:nvPr/>
        </p:nvSpPr>
        <p:spPr>
          <a:xfrm>
            <a:off x="3383175" y="3791125"/>
            <a:ext cx="1145100" cy="64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complex algo OR complex workflow</a:t>
            </a:r>
            <a:endParaRPr sz="900"/>
          </a:p>
        </p:txBody>
      </p:sp>
      <p:sp>
        <p:nvSpPr>
          <p:cNvPr id="552" name="Google Shape;552;p48"/>
          <p:cNvSpPr/>
          <p:nvPr/>
        </p:nvSpPr>
        <p:spPr>
          <a:xfrm>
            <a:off x="3383175" y="2742275"/>
            <a:ext cx="1145100" cy="64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simple or pre-trained algo OR small data</a:t>
            </a:r>
            <a:endParaRPr sz="900"/>
          </a:p>
        </p:txBody>
      </p:sp>
      <p:grpSp>
        <p:nvGrpSpPr>
          <p:cNvPr id="553" name="Google Shape;553;p48"/>
          <p:cNvGrpSpPr/>
          <p:nvPr/>
        </p:nvGrpSpPr>
        <p:grpSpPr>
          <a:xfrm>
            <a:off x="414250" y="1851750"/>
            <a:ext cx="2656713" cy="643800"/>
            <a:chOff x="414250" y="1851750"/>
            <a:chExt cx="2656713" cy="643800"/>
          </a:xfrm>
        </p:grpSpPr>
        <p:sp>
          <p:nvSpPr>
            <p:cNvPr id="554" name="Google Shape;554;p48"/>
            <p:cNvSpPr/>
            <p:nvPr/>
          </p:nvSpPr>
          <p:spPr>
            <a:xfrm>
              <a:off x="1871563" y="1851750"/>
              <a:ext cx="1199400" cy="643800"/>
            </a:xfrm>
            <a:prstGeom prst="rect">
              <a:avLst/>
            </a:prstGeom>
            <a:solidFill>
              <a:srgbClr val="A9AA3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rPr>
                <a:t>selected algorithms</a:t>
              </a:r>
              <a:endParaRPr sz="900">
                <a:solidFill>
                  <a:schemeClr val="lt1"/>
                </a:solidFill>
              </a:endParaRPr>
            </a:p>
          </p:txBody>
        </p:sp>
        <p:sp>
          <p:nvSpPr>
            <p:cNvPr id="555" name="Google Shape;555;p48"/>
            <p:cNvSpPr/>
            <p:nvPr/>
          </p:nvSpPr>
          <p:spPr>
            <a:xfrm>
              <a:off x="414250" y="1851750"/>
              <a:ext cx="1145100" cy="643800"/>
            </a:xfrm>
            <a:prstGeom prst="rect">
              <a:avLst/>
            </a:prstGeom>
            <a:solidFill>
              <a:srgbClr val="A9AA3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rPr>
                <a:t>cleaned data</a:t>
              </a:r>
              <a:endParaRPr sz="900">
                <a:solidFill>
                  <a:schemeClr val="lt1"/>
                </a:solidFill>
              </a:endParaRPr>
            </a:p>
          </p:txBody>
        </p:sp>
        <p:sp>
          <p:nvSpPr>
            <p:cNvPr id="556" name="Google Shape;556;p48"/>
            <p:cNvSpPr txBox="1"/>
            <p:nvPr/>
          </p:nvSpPr>
          <p:spPr>
            <a:xfrm>
              <a:off x="1542850" y="1915975"/>
              <a:ext cx="2619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dk1"/>
                  </a:solidFill>
                </a:rPr>
                <a:t>+</a:t>
              </a:r>
              <a:endParaRPr sz="2400"/>
            </a:p>
          </p:txBody>
        </p:sp>
      </p:grpSp>
      <p:grpSp>
        <p:nvGrpSpPr>
          <p:cNvPr id="557" name="Google Shape;557;p48"/>
          <p:cNvGrpSpPr/>
          <p:nvPr/>
        </p:nvGrpSpPr>
        <p:grpSpPr>
          <a:xfrm>
            <a:off x="2936075" y="1851750"/>
            <a:ext cx="1592200" cy="643800"/>
            <a:chOff x="2936075" y="1851750"/>
            <a:chExt cx="1592200" cy="643800"/>
          </a:xfrm>
        </p:grpSpPr>
        <p:sp>
          <p:nvSpPr>
            <p:cNvPr id="558" name="Google Shape;558;p48"/>
            <p:cNvSpPr/>
            <p:nvPr/>
          </p:nvSpPr>
          <p:spPr>
            <a:xfrm>
              <a:off x="3383175" y="1851750"/>
              <a:ext cx="1145100" cy="643800"/>
            </a:xfrm>
            <a:prstGeom prst="rect">
              <a:avLst/>
            </a:prstGeom>
            <a:solidFill>
              <a:srgbClr val="C6B8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tune hyperparameters</a:t>
              </a:r>
              <a:endParaRPr sz="900"/>
            </a:p>
          </p:txBody>
        </p:sp>
        <p:sp>
          <p:nvSpPr>
            <p:cNvPr id="559" name="Google Shape;559;p48"/>
            <p:cNvSpPr txBox="1"/>
            <p:nvPr/>
          </p:nvSpPr>
          <p:spPr>
            <a:xfrm>
              <a:off x="2936075" y="1915975"/>
              <a:ext cx="4896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dk1"/>
                  </a:solidFill>
                </a:rPr>
                <a:t>→</a:t>
              </a:r>
              <a:endParaRPr sz="2400"/>
            </a:p>
          </p:txBody>
        </p:sp>
      </p:grpSp>
      <p:grpSp>
        <p:nvGrpSpPr>
          <p:cNvPr id="560" name="Google Shape;560;p48"/>
          <p:cNvGrpSpPr/>
          <p:nvPr/>
        </p:nvGrpSpPr>
        <p:grpSpPr>
          <a:xfrm>
            <a:off x="4401500" y="1832575"/>
            <a:ext cx="1546000" cy="643800"/>
            <a:chOff x="4401500" y="1832575"/>
            <a:chExt cx="1546000" cy="643800"/>
          </a:xfrm>
        </p:grpSpPr>
        <p:sp>
          <p:nvSpPr>
            <p:cNvPr id="561" name="Google Shape;561;p48"/>
            <p:cNvSpPr/>
            <p:nvPr/>
          </p:nvSpPr>
          <p:spPr>
            <a:xfrm>
              <a:off x="4802400" y="1832575"/>
              <a:ext cx="1145100" cy="643800"/>
            </a:xfrm>
            <a:prstGeom prst="rect">
              <a:avLst/>
            </a:prstGeom>
            <a:solidFill>
              <a:srgbClr val="C6B8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select test set</a:t>
              </a:r>
              <a:endParaRPr sz="900"/>
            </a:p>
          </p:txBody>
        </p:sp>
        <p:sp>
          <p:nvSpPr>
            <p:cNvPr id="562" name="Google Shape;562;p48"/>
            <p:cNvSpPr txBox="1"/>
            <p:nvPr/>
          </p:nvSpPr>
          <p:spPr>
            <a:xfrm>
              <a:off x="4401500" y="1915975"/>
              <a:ext cx="4896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dk1"/>
                  </a:solidFill>
                </a:rPr>
                <a:t>→</a:t>
              </a:r>
              <a:endParaRPr sz="2400"/>
            </a:p>
          </p:txBody>
        </p:sp>
      </p:grpSp>
      <p:grpSp>
        <p:nvGrpSpPr>
          <p:cNvPr id="563" name="Google Shape;563;p48"/>
          <p:cNvGrpSpPr/>
          <p:nvPr/>
        </p:nvGrpSpPr>
        <p:grpSpPr>
          <a:xfrm>
            <a:off x="5826050" y="1832575"/>
            <a:ext cx="1540675" cy="643800"/>
            <a:chOff x="5826050" y="1832575"/>
            <a:chExt cx="1540675" cy="643800"/>
          </a:xfrm>
        </p:grpSpPr>
        <p:sp>
          <p:nvSpPr>
            <p:cNvPr id="564" name="Google Shape;564;p48"/>
            <p:cNvSpPr/>
            <p:nvPr/>
          </p:nvSpPr>
          <p:spPr>
            <a:xfrm>
              <a:off x="6221625" y="1832575"/>
              <a:ext cx="1145100" cy="643800"/>
            </a:xfrm>
            <a:prstGeom prst="rect">
              <a:avLst/>
            </a:prstGeom>
            <a:solidFill>
              <a:srgbClr val="C6B8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train models</a:t>
              </a:r>
              <a:endParaRPr sz="900"/>
            </a:p>
          </p:txBody>
        </p:sp>
        <p:sp>
          <p:nvSpPr>
            <p:cNvPr id="565" name="Google Shape;565;p48"/>
            <p:cNvSpPr txBox="1"/>
            <p:nvPr/>
          </p:nvSpPr>
          <p:spPr>
            <a:xfrm>
              <a:off x="5826050" y="1915975"/>
              <a:ext cx="4896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dk1"/>
                  </a:solidFill>
                </a:rPr>
                <a:t>→</a:t>
              </a:r>
              <a:endParaRPr sz="2400"/>
            </a:p>
          </p:txBody>
        </p:sp>
      </p:grpSp>
      <p:sp>
        <p:nvSpPr>
          <p:cNvPr id="566" name="Google Shape;566;p48"/>
          <p:cNvSpPr/>
          <p:nvPr/>
        </p:nvSpPr>
        <p:spPr>
          <a:xfrm>
            <a:off x="7610425" y="1832575"/>
            <a:ext cx="1199400" cy="643800"/>
          </a:xfrm>
          <a:prstGeom prst="rect">
            <a:avLst/>
          </a:prstGeom>
          <a:solidFill>
            <a:srgbClr val="A9AA3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rPr>
              <a:t>best fit model</a:t>
            </a:r>
            <a:endParaRPr sz="900">
              <a:solidFill>
                <a:schemeClr val="lt1"/>
              </a:solidFill>
            </a:endParaRPr>
          </a:p>
        </p:txBody>
      </p:sp>
      <p:sp>
        <p:nvSpPr>
          <p:cNvPr id="567" name="Google Shape;567;p48"/>
          <p:cNvSpPr txBox="1"/>
          <p:nvPr/>
        </p:nvSpPr>
        <p:spPr>
          <a:xfrm>
            <a:off x="7250600" y="1915975"/>
            <a:ext cx="4896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dk1"/>
                </a:solidFill>
              </a:rPr>
              <a:t>→</a:t>
            </a:r>
            <a:endParaRPr sz="2400"/>
          </a:p>
        </p:txBody>
      </p:sp>
      <p:sp>
        <p:nvSpPr>
          <p:cNvPr id="568" name="Google Shape;568;p48"/>
          <p:cNvSpPr/>
          <p:nvPr/>
        </p:nvSpPr>
        <p:spPr>
          <a:xfrm>
            <a:off x="4802400" y="2742275"/>
            <a:ext cx="1145100" cy="64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small/medium data OR need more generalizability</a:t>
            </a:r>
            <a:endParaRPr sz="900"/>
          </a:p>
        </p:txBody>
      </p:sp>
      <p:sp>
        <p:nvSpPr>
          <p:cNvPr id="569" name="Google Shape;569;p48"/>
          <p:cNvSpPr/>
          <p:nvPr/>
        </p:nvSpPr>
        <p:spPr>
          <a:xfrm>
            <a:off x="3383175" y="3386075"/>
            <a:ext cx="1145100" cy="2181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rPr>
              <a:t>skip</a:t>
            </a:r>
            <a:endParaRPr sz="900">
              <a:solidFill>
                <a:schemeClr val="lt1"/>
              </a:solidFill>
            </a:endParaRPr>
          </a:p>
        </p:txBody>
      </p:sp>
      <p:sp>
        <p:nvSpPr>
          <p:cNvPr id="570" name="Google Shape;570;p48"/>
          <p:cNvSpPr/>
          <p:nvPr/>
        </p:nvSpPr>
        <p:spPr>
          <a:xfrm>
            <a:off x="3383175" y="4434925"/>
            <a:ext cx="1145100" cy="2181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rPr>
              <a:t>do this step</a:t>
            </a:r>
            <a:endParaRPr sz="900">
              <a:solidFill>
                <a:schemeClr val="lt1"/>
              </a:solidFill>
            </a:endParaRPr>
          </a:p>
        </p:txBody>
      </p:sp>
      <p:sp>
        <p:nvSpPr>
          <p:cNvPr id="571" name="Google Shape;571;p48"/>
          <p:cNvSpPr/>
          <p:nvPr/>
        </p:nvSpPr>
        <p:spPr>
          <a:xfrm>
            <a:off x="4802400" y="3386075"/>
            <a:ext cx="1145100" cy="2181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rPr>
              <a:t>cross-validation</a:t>
            </a:r>
            <a:endParaRPr sz="900">
              <a:solidFill>
                <a:schemeClr val="lt1"/>
              </a:solidFill>
            </a:endParaRPr>
          </a:p>
        </p:txBody>
      </p:sp>
      <p:sp>
        <p:nvSpPr>
          <p:cNvPr id="572" name="Google Shape;572;p48"/>
          <p:cNvSpPr/>
          <p:nvPr/>
        </p:nvSpPr>
        <p:spPr>
          <a:xfrm>
            <a:off x="4802400" y="3791125"/>
            <a:ext cx="1145100" cy="64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large data OR ensemble model</a:t>
            </a:r>
            <a:endParaRPr sz="900"/>
          </a:p>
        </p:txBody>
      </p:sp>
      <p:sp>
        <p:nvSpPr>
          <p:cNvPr id="573" name="Google Shape;573;p48"/>
          <p:cNvSpPr/>
          <p:nvPr/>
        </p:nvSpPr>
        <p:spPr>
          <a:xfrm>
            <a:off x="4802400" y="4434925"/>
            <a:ext cx="1145100" cy="2181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rPr>
              <a:t>bootstrapping</a:t>
            </a:r>
            <a:endParaRPr sz="900">
              <a:solidFill>
                <a:schemeClr val="lt1"/>
              </a:solidFill>
            </a:endParaRPr>
          </a:p>
        </p:txBody>
      </p:sp>
      <p:sp>
        <p:nvSpPr>
          <p:cNvPr id="574" name="Google Shape;574;p48"/>
          <p:cNvSpPr/>
          <p:nvPr/>
        </p:nvSpPr>
        <p:spPr>
          <a:xfrm>
            <a:off x="6221625" y="2742275"/>
            <a:ext cx="1145100" cy="64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overfitting</a:t>
            </a:r>
            <a:endParaRPr sz="900"/>
          </a:p>
        </p:txBody>
      </p:sp>
      <p:sp>
        <p:nvSpPr>
          <p:cNvPr id="575" name="Google Shape;575;p48"/>
          <p:cNvSpPr/>
          <p:nvPr/>
        </p:nvSpPr>
        <p:spPr>
          <a:xfrm>
            <a:off x="6221625" y="3309875"/>
            <a:ext cx="1145100" cy="2730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rPr>
              <a:t>decrease complexity</a:t>
            </a:r>
            <a:endParaRPr sz="900">
              <a:solidFill>
                <a:schemeClr val="lt1"/>
              </a:solidFill>
            </a:endParaRPr>
          </a:p>
        </p:txBody>
      </p:sp>
      <p:sp>
        <p:nvSpPr>
          <p:cNvPr id="576" name="Google Shape;576;p48"/>
          <p:cNvSpPr/>
          <p:nvPr/>
        </p:nvSpPr>
        <p:spPr>
          <a:xfrm>
            <a:off x="6221625" y="3791125"/>
            <a:ext cx="1145100" cy="64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underfitting</a:t>
            </a:r>
            <a:endParaRPr sz="900"/>
          </a:p>
        </p:txBody>
      </p:sp>
      <p:sp>
        <p:nvSpPr>
          <p:cNvPr id="577" name="Google Shape;577;p48"/>
          <p:cNvSpPr/>
          <p:nvPr/>
        </p:nvSpPr>
        <p:spPr>
          <a:xfrm>
            <a:off x="6221625" y="4358725"/>
            <a:ext cx="1145100" cy="2730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rPr>
              <a:t>increase complexity</a:t>
            </a:r>
            <a:endParaRPr sz="900">
              <a:solidFill>
                <a:schemeClr val="lt1"/>
              </a:solidFill>
            </a:endParaRPr>
          </a:p>
        </p:txBody>
      </p:sp>
      <p:sp>
        <p:nvSpPr>
          <p:cNvPr id="578" name="Google Shape;578;p48"/>
          <p:cNvSpPr txBox="1"/>
          <p:nvPr/>
        </p:nvSpPr>
        <p:spPr>
          <a:xfrm>
            <a:off x="415450" y="3934000"/>
            <a:ext cx="1145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rPr>
              <a:t>Decisions</a:t>
            </a:r>
            <a:endParaRPr b="1">
              <a:solidFill>
                <a:schemeClr val="dk1"/>
              </a:solidFill>
            </a:endParaRPr>
          </a:p>
        </p:txBody>
      </p:sp>
      <p:grpSp>
        <p:nvGrpSpPr>
          <p:cNvPr id="579" name="Google Shape;579;p48"/>
          <p:cNvGrpSpPr/>
          <p:nvPr/>
        </p:nvGrpSpPr>
        <p:grpSpPr>
          <a:xfrm>
            <a:off x="1699047" y="1182575"/>
            <a:ext cx="5105290" cy="688075"/>
            <a:chOff x="1699047" y="1182575"/>
            <a:chExt cx="5105290" cy="688075"/>
          </a:xfrm>
        </p:grpSpPr>
        <p:sp>
          <p:nvSpPr>
            <p:cNvPr id="580" name="Google Shape;580;p48"/>
            <p:cNvSpPr/>
            <p:nvPr/>
          </p:nvSpPr>
          <p:spPr>
            <a:xfrm>
              <a:off x="1699047" y="1422200"/>
              <a:ext cx="5105290" cy="448450"/>
            </a:xfrm>
            <a:custGeom>
              <a:rect b="b" l="l" r="r" t="t"/>
              <a:pathLst>
                <a:path extrusionOk="0" h="17938" w="167318">
                  <a:moveTo>
                    <a:pt x="167319" y="16796"/>
                  </a:moveTo>
                  <a:cubicBezTo>
                    <a:pt x="165033" y="14320"/>
                    <a:pt x="170367" y="4604"/>
                    <a:pt x="153603" y="1937"/>
                  </a:cubicBezTo>
                  <a:cubicBezTo>
                    <a:pt x="136839" y="-730"/>
                    <a:pt x="91056" y="858"/>
                    <a:pt x="66735" y="794"/>
                  </a:cubicBezTo>
                  <a:cubicBezTo>
                    <a:pt x="42415" y="731"/>
                    <a:pt x="18793" y="-1301"/>
                    <a:pt x="7680" y="1556"/>
                  </a:cubicBezTo>
                  <a:cubicBezTo>
                    <a:pt x="-3432" y="4414"/>
                    <a:pt x="1330" y="15209"/>
                    <a:pt x="60" y="17939"/>
                  </a:cubicBezTo>
                </a:path>
              </a:pathLst>
            </a:custGeom>
            <a:noFill/>
            <a:ln cap="flat" cmpd="sng" w="9525">
              <a:solidFill>
                <a:schemeClr val="dk2"/>
              </a:solidFill>
              <a:prstDash val="solid"/>
              <a:round/>
              <a:headEnd len="med" w="med" type="none"/>
              <a:tailEnd len="med" w="med" type="stealth"/>
            </a:ln>
          </p:spPr>
        </p:sp>
        <p:sp>
          <p:nvSpPr>
            <p:cNvPr id="581" name="Google Shape;581;p48"/>
            <p:cNvSpPr txBox="1"/>
            <p:nvPr/>
          </p:nvSpPr>
          <p:spPr>
            <a:xfrm>
              <a:off x="2976275" y="1182575"/>
              <a:ext cx="3121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rPr>
                <a:t>change complexity by feature OR algo selection</a:t>
              </a:r>
              <a:endParaRPr/>
            </a:p>
          </p:txBody>
        </p:sp>
      </p:grpSp>
      <p:sp>
        <p:nvSpPr>
          <p:cNvPr id="582" name="Google Shape;582;p48"/>
          <p:cNvSpPr txBox="1"/>
          <p:nvPr/>
        </p:nvSpPr>
        <p:spPr>
          <a:xfrm>
            <a:off x="333550" y="3629200"/>
            <a:ext cx="995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C6B8EB"/>
                </a:solidFill>
              </a:rPr>
              <a:t>Steps</a:t>
            </a:r>
            <a:endParaRPr b="1">
              <a:solidFill>
                <a:srgbClr val="C6B8EB"/>
              </a:solidFill>
            </a:endParaRPr>
          </a:p>
        </p:txBody>
      </p:sp>
      <p:sp>
        <p:nvSpPr>
          <p:cNvPr id="583" name="Google Shape;583;p48"/>
          <p:cNvSpPr/>
          <p:nvPr/>
        </p:nvSpPr>
        <p:spPr>
          <a:xfrm>
            <a:off x="5468200" y="400775"/>
            <a:ext cx="1619100" cy="7056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4" name="Google Shape;584;p48"/>
          <p:cNvSpPr/>
          <p:nvPr/>
        </p:nvSpPr>
        <p:spPr>
          <a:xfrm>
            <a:off x="1963950" y="4113025"/>
            <a:ext cx="1145100" cy="64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imbalance</a:t>
            </a:r>
            <a:endParaRPr sz="900"/>
          </a:p>
          <a:p>
            <a:pPr indent="0" lvl="0" marL="0" rtl="0" algn="ctr">
              <a:spcBef>
                <a:spcPts val="0"/>
              </a:spcBef>
              <a:spcAft>
                <a:spcPts val="0"/>
              </a:spcAft>
              <a:buNone/>
            </a:pPr>
            <a:r>
              <a:rPr lang="en" sz="900"/>
              <a:t> data</a:t>
            </a:r>
            <a:endParaRPr sz="900"/>
          </a:p>
        </p:txBody>
      </p:sp>
      <p:sp>
        <p:nvSpPr>
          <p:cNvPr id="585" name="Google Shape;585;p48"/>
          <p:cNvSpPr/>
          <p:nvPr/>
        </p:nvSpPr>
        <p:spPr>
          <a:xfrm>
            <a:off x="1963950" y="4756825"/>
            <a:ext cx="1145100" cy="2181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rPr>
              <a:t>down/up sample</a:t>
            </a:r>
            <a:endParaRPr sz="900">
              <a:solidFill>
                <a:schemeClr val="lt1"/>
              </a:solidFill>
            </a:endParaRPr>
          </a:p>
        </p:txBody>
      </p:sp>
      <p:sp>
        <p:nvSpPr>
          <p:cNvPr id="586" name="Google Shape;586;p48"/>
          <p:cNvSpPr/>
          <p:nvPr/>
        </p:nvSpPr>
        <p:spPr>
          <a:xfrm>
            <a:off x="3115675" y="4819625"/>
            <a:ext cx="2146550" cy="255325"/>
          </a:xfrm>
          <a:custGeom>
            <a:rect b="b" l="l" r="r" t="t"/>
            <a:pathLst>
              <a:path extrusionOk="0" h="10213" w="85862">
                <a:moveTo>
                  <a:pt x="0" y="3633"/>
                </a:moveTo>
                <a:cubicBezTo>
                  <a:pt x="5009" y="4569"/>
                  <a:pt x="18107" y="8311"/>
                  <a:pt x="30051" y="9247"/>
                </a:cubicBezTo>
                <a:cubicBezTo>
                  <a:pt x="41995" y="10183"/>
                  <a:pt x="62360" y="10788"/>
                  <a:pt x="71662" y="9247"/>
                </a:cubicBezTo>
                <a:cubicBezTo>
                  <a:pt x="80964" y="7706"/>
                  <a:pt x="83495" y="1541"/>
                  <a:pt x="85862" y="0"/>
                </a:cubicBezTo>
              </a:path>
            </a:pathLst>
          </a:custGeom>
          <a:noFill/>
          <a:ln cap="flat" cmpd="sng" w="9525">
            <a:solidFill>
              <a:schemeClr val="dk2"/>
            </a:solidFill>
            <a:prstDash val="solid"/>
            <a:round/>
            <a:headEnd len="med" w="med" type="none"/>
            <a:tailEnd len="med" w="med" type="stealth"/>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6174D"/>
        </a:solidFill>
      </p:bgPr>
    </p:bg>
    <p:spTree>
      <p:nvGrpSpPr>
        <p:cNvPr id="590" name="Shape 590"/>
        <p:cNvGrpSpPr/>
        <p:nvPr/>
      </p:nvGrpSpPr>
      <p:grpSpPr>
        <a:xfrm>
          <a:off x="0" y="0"/>
          <a:ext cx="0" cy="0"/>
          <a:chOff x="0" y="0"/>
          <a:chExt cx="0" cy="0"/>
        </a:xfrm>
      </p:grpSpPr>
      <p:sp>
        <p:nvSpPr>
          <p:cNvPr id="591" name="Google Shape;591;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Exercise</a:t>
            </a:r>
            <a:endParaRPr>
              <a:solidFill>
                <a:schemeClr val="lt1"/>
              </a:solidFill>
            </a:endParaRPr>
          </a:p>
        </p:txBody>
      </p:sp>
      <p:sp>
        <p:nvSpPr>
          <p:cNvPr id="592" name="Google Shape;592;p49"/>
          <p:cNvSpPr txBox="1"/>
          <p:nvPr>
            <p:ph idx="1" type="body"/>
          </p:nvPr>
        </p:nvSpPr>
        <p:spPr>
          <a:xfrm>
            <a:off x="311700" y="1076250"/>
            <a:ext cx="8348400" cy="2655300"/>
          </a:xfrm>
          <a:prstGeom prst="rect">
            <a:avLst/>
          </a:prstGeom>
        </p:spPr>
        <p:txBody>
          <a:bodyPr anchorCtr="0" anchor="t" bIns="91425" lIns="91425" spcFirstLastPara="1" rIns="91425" wrap="square" tIns="91425">
            <a:noAutofit/>
          </a:bodyPr>
          <a:lstStyle/>
          <a:p>
            <a:pPr indent="0" lvl="0" marL="0" rtl="0" algn="l">
              <a:lnSpc>
                <a:spcPct val="75000"/>
              </a:lnSpc>
              <a:spcBef>
                <a:spcPts val="0"/>
              </a:spcBef>
              <a:spcAft>
                <a:spcPts val="0"/>
              </a:spcAft>
              <a:buNone/>
            </a:pPr>
            <a:r>
              <a:rPr lang="en" sz="1600">
                <a:solidFill>
                  <a:schemeClr val="lt2"/>
                </a:solidFill>
              </a:rPr>
              <a:t>Repeat</a:t>
            </a:r>
            <a:r>
              <a:rPr lang="en" sz="1600">
                <a:solidFill>
                  <a:schemeClr val="lt2"/>
                </a:solidFill>
              </a:rPr>
              <a:t> the workflow example, but for EDA (Exploring Data). </a:t>
            </a:r>
            <a:endParaRPr sz="1600">
              <a:solidFill>
                <a:schemeClr val="lt2"/>
              </a:solidFill>
            </a:endParaRPr>
          </a:p>
          <a:p>
            <a:pPr indent="-330200" lvl="0" marL="457200" rtl="0" algn="l">
              <a:lnSpc>
                <a:spcPct val="75000"/>
              </a:lnSpc>
              <a:spcBef>
                <a:spcPts val="1200"/>
              </a:spcBef>
              <a:spcAft>
                <a:spcPts val="0"/>
              </a:spcAft>
              <a:buClr>
                <a:schemeClr val="lt2"/>
              </a:buClr>
              <a:buSzPts val="1600"/>
              <a:buAutoNum type="arabicPeriod"/>
            </a:pPr>
            <a:r>
              <a:rPr lang="en" sz="1600">
                <a:solidFill>
                  <a:schemeClr val="lt2"/>
                </a:solidFill>
              </a:rPr>
              <a:t>Identify the steps you take in the process. and </a:t>
            </a:r>
            <a:endParaRPr sz="1600">
              <a:solidFill>
                <a:schemeClr val="lt2"/>
              </a:solidFill>
            </a:endParaRPr>
          </a:p>
          <a:p>
            <a:pPr indent="-330200" lvl="0" marL="457200" rtl="0" algn="l">
              <a:lnSpc>
                <a:spcPct val="75000"/>
              </a:lnSpc>
              <a:spcBef>
                <a:spcPts val="0"/>
              </a:spcBef>
              <a:spcAft>
                <a:spcPts val="0"/>
              </a:spcAft>
              <a:buClr>
                <a:schemeClr val="lt2"/>
              </a:buClr>
              <a:buSzPts val="1600"/>
              <a:buAutoNum type="arabicPeriod"/>
            </a:pPr>
            <a:r>
              <a:rPr lang="en" sz="1600">
                <a:solidFill>
                  <a:schemeClr val="lt2"/>
                </a:solidFill>
              </a:rPr>
              <a:t>What decision you make along the way. </a:t>
            </a:r>
            <a:endParaRPr sz="1600">
              <a:solidFill>
                <a:schemeClr val="lt2"/>
              </a:solidFill>
            </a:endParaRPr>
          </a:p>
          <a:p>
            <a:pPr indent="0" lvl="0" marL="457200" rtl="0" algn="l">
              <a:lnSpc>
                <a:spcPct val="75000"/>
              </a:lnSpc>
              <a:spcBef>
                <a:spcPts val="1200"/>
              </a:spcBef>
              <a:spcAft>
                <a:spcPts val="0"/>
              </a:spcAft>
              <a:buNone/>
            </a:pPr>
            <a:r>
              <a:t/>
            </a:r>
            <a:endParaRPr sz="1600">
              <a:solidFill>
                <a:schemeClr val="lt2"/>
              </a:solidFill>
            </a:endParaRPr>
          </a:p>
          <a:p>
            <a:pPr indent="0" lvl="0" marL="0" rtl="0" algn="l">
              <a:lnSpc>
                <a:spcPct val="75000"/>
              </a:lnSpc>
              <a:spcBef>
                <a:spcPts val="1200"/>
              </a:spcBef>
              <a:spcAft>
                <a:spcPts val="0"/>
              </a:spcAft>
              <a:buNone/>
            </a:pPr>
            <a:r>
              <a:rPr lang="en" sz="1600">
                <a:solidFill>
                  <a:schemeClr val="lt2"/>
                </a:solidFill>
              </a:rPr>
              <a:t>A general outline is on the next slide. </a:t>
            </a:r>
            <a:endParaRPr sz="1600">
              <a:solidFill>
                <a:schemeClr val="lt2"/>
              </a:solidFill>
            </a:endParaRPr>
          </a:p>
          <a:p>
            <a:pPr indent="0" lvl="0" marL="0" rtl="0" algn="l">
              <a:lnSpc>
                <a:spcPct val="75000"/>
              </a:lnSpc>
              <a:spcBef>
                <a:spcPts val="1200"/>
              </a:spcBef>
              <a:spcAft>
                <a:spcPts val="0"/>
              </a:spcAft>
              <a:buNone/>
            </a:pPr>
            <a:r>
              <a:rPr lang="en" sz="1600">
                <a:solidFill>
                  <a:schemeClr val="lt2"/>
                </a:solidFill>
              </a:rPr>
              <a:t>Grab a partner, and a whiteboard marker, and a spot at a whiteboard. Bring a chair if you want to sit.</a:t>
            </a:r>
            <a:endParaRPr sz="1600">
              <a:solidFill>
                <a:schemeClr val="lt2"/>
              </a:solidFill>
            </a:endParaRPr>
          </a:p>
          <a:p>
            <a:pPr indent="0" lvl="0" marL="0" rtl="0" algn="l">
              <a:lnSpc>
                <a:spcPct val="75000"/>
              </a:lnSpc>
              <a:spcBef>
                <a:spcPts val="1200"/>
              </a:spcBef>
              <a:spcAft>
                <a:spcPts val="1200"/>
              </a:spcAft>
              <a:buNone/>
            </a:pPr>
            <a:r>
              <a:rPr lang="en" sz="1600">
                <a:solidFill>
                  <a:schemeClr val="lt2"/>
                </a:solidFill>
              </a:rPr>
              <a:t>Draw the following outline, then take time adding guesses. It may be helpful for one partner to have the slide decks from EDA open, and the other takes notes on the board.</a:t>
            </a:r>
            <a:endParaRPr sz="1600">
              <a:solidFill>
                <a:schemeClr val="lt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6174D"/>
        </a:solidFill>
      </p:bgPr>
    </p:bg>
    <p:spTree>
      <p:nvGrpSpPr>
        <p:cNvPr id="596" name="Shape 596"/>
        <p:cNvGrpSpPr/>
        <p:nvPr/>
      </p:nvGrpSpPr>
      <p:grpSpPr>
        <a:xfrm>
          <a:off x="0" y="0"/>
          <a:ext cx="0" cy="0"/>
          <a:chOff x="0" y="0"/>
          <a:chExt cx="0" cy="0"/>
        </a:xfrm>
      </p:grpSpPr>
      <p:sp>
        <p:nvSpPr>
          <p:cNvPr id="597" name="Google Shape;597;p50"/>
          <p:cNvSpPr/>
          <p:nvPr/>
        </p:nvSpPr>
        <p:spPr>
          <a:xfrm>
            <a:off x="3261150" y="1150300"/>
            <a:ext cx="4200600" cy="3162300"/>
          </a:xfrm>
          <a:prstGeom prst="rect">
            <a:avLst/>
          </a:prstGeom>
          <a:noFill/>
          <a:ln cap="flat" cmpd="sng" w="28575">
            <a:solidFill>
              <a:srgbClr val="EB69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598" name="Google Shape;598;p50"/>
          <p:cNvGrpSpPr/>
          <p:nvPr/>
        </p:nvGrpSpPr>
        <p:grpSpPr>
          <a:xfrm>
            <a:off x="332023" y="335916"/>
            <a:ext cx="8477811" cy="424375"/>
            <a:chOff x="933855" y="2469625"/>
            <a:chExt cx="7289606" cy="738300"/>
          </a:xfrm>
        </p:grpSpPr>
        <p:sp>
          <p:nvSpPr>
            <p:cNvPr id="599" name="Google Shape;599;p50"/>
            <p:cNvSpPr/>
            <p:nvPr/>
          </p:nvSpPr>
          <p:spPr>
            <a:xfrm>
              <a:off x="933855" y="2469625"/>
              <a:ext cx="1388100" cy="73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Exploring Data</a:t>
              </a:r>
              <a:endParaRPr/>
            </a:p>
          </p:txBody>
        </p:sp>
        <p:sp>
          <p:nvSpPr>
            <p:cNvPr id="600" name="Google Shape;600;p50"/>
            <p:cNvSpPr/>
            <p:nvPr/>
          </p:nvSpPr>
          <p:spPr>
            <a:xfrm>
              <a:off x="2396537" y="2469625"/>
              <a:ext cx="1388100" cy="73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 cleaning</a:t>
              </a:r>
              <a:endParaRPr/>
            </a:p>
          </p:txBody>
        </p:sp>
        <p:sp>
          <p:nvSpPr>
            <p:cNvPr id="601" name="Google Shape;601;p50"/>
            <p:cNvSpPr/>
            <p:nvPr/>
          </p:nvSpPr>
          <p:spPr>
            <a:xfrm>
              <a:off x="5330931" y="2469625"/>
              <a:ext cx="1388100" cy="73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Model training</a:t>
              </a:r>
              <a:endParaRPr/>
            </a:p>
          </p:txBody>
        </p:sp>
        <p:sp>
          <p:nvSpPr>
            <p:cNvPr id="602" name="Google Shape;602;p50"/>
            <p:cNvSpPr/>
            <p:nvPr/>
          </p:nvSpPr>
          <p:spPr>
            <a:xfrm>
              <a:off x="6835360" y="2469625"/>
              <a:ext cx="1388100" cy="73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Model evaluation</a:t>
              </a:r>
              <a:endParaRPr/>
            </a:p>
          </p:txBody>
        </p:sp>
        <p:sp>
          <p:nvSpPr>
            <p:cNvPr id="603" name="Google Shape;603;p50"/>
            <p:cNvSpPr/>
            <p:nvPr/>
          </p:nvSpPr>
          <p:spPr>
            <a:xfrm>
              <a:off x="3851867" y="2469625"/>
              <a:ext cx="1388100" cy="73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Model selection</a:t>
              </a:r>
              <a:endParaRPr/>
            </a:p>
          </p:txBody>
        </p:sp>
      </p:grpSp>
      <p:grpSp>
        <p:nvGrpSpPr>
          <p:cNvPr id="604" name="Google Shape;604;p50"/>
          <p:cNvGrpSpPr/>
          <p:nvPr/>
        </p:nvGrpSpPr>
        <p:grpSpPr>
          <a:xfrm>
            <a:off x="332025" y="760300"/>
            <a:ext cx="8490075" cy="273000"/>
            <a:chOff x="332025" y="836500"/>
            <a:chExt cx="8490075" cy="273000"/>
          </a:xfrm>
        </p:grpSpPr>
        <p:sp>
          <p:nvSpPr>
            <p:cNvPr id="605" name="Google Shape;605;p50"/>
            <p:cNvSpPr/>
            <p:nvPr/>
          </p:nvSpPr>
          <p:spPr>
            <a:xfrm>
              <a:off x="3729225" y="836500"/>
              <a:ext cx="1616700" cy="273000"/>
            </a:xfrm>
            <a:prstGeom prst="rect">
              <a:avLst/>
            </a:prstGeom>
            <a:solidFill>
              <a:srgbClr val="A9AA3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rPr>
                <a:t>selected algorithms</a:t>
              </a:r>
              <a:endParaRPr sz="900">
                <a:solidFill>
                  <a:schemeClr val="lt1"/>
                </a:solidFill>
              </a:endParaRPr>
            </a:p>
          </p:txBody>
        </p:sp>
        <p:sp>
          <p:nvSpPr>
            <p:cNvPr id="606" name="Google Shape;606;p50"/>
            <p:cNvSpPr/>
            <p:nvPr/>
          </p:nvSpPr>
          <p:spPr>
            <a:xfrm>
              <a:off x="2030625" y="836500"/>
              <a:ext cx="1616700" cy="273000"/>
            </a:xfrm>
            <a:prstGeom prst="rect">
              <a:avLst/>
            </a:prstGeom>
            <a:solidFill>
              <a:srgbClr val="A9AA3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rPr>
                <a:t>cleaned data</a:t>
              </a:r>
              <a:endParaRPr sz="900">
                <a:solidFill>
                  <a:schemeClr val="lt1"/>
                </a:solidFill>
              </a:endParaRPr>
            </a:p>
          </p:txBody>
        </p:sp>
        <p:sp>
          <p:nvSpPr>
            <p:cNvPr id="607" name="Google Shape;607;p50"/>
            <p:cNvSpPr/>
            <p:nvPr/>
          </p:nvSpPr>
          <p:spPr>
            <a:xfrm>
              <a:off x="5454750" y="836500"/>
              <a:ext cx="1616700" cy="273000"/>
            </a:xfrm>
            <a:prstGeom prst="rect">
              <a:avLst/>
            </a:prstGeom>
            <a:solidFill>
              <a:srgbClr val="A9AA3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rPr>
                <a:t>fitted models</a:t>
              </a:r>
              <a:endParaRPr sz="900">
                <a:solidFill>
                  <a:schemeClr val="lt1"/>
                </a:solidFill>
              </a:endParaRPr>
            </a:p>
          </p:txBody>
        </p:sp>
        <p:sp>
          <p:nvSpPr>
            <p:cNvPr id="608" name="Google Shape;608;p50"/>
            <p:cNvSpPr/>
            <p:nvPr/>
          </p:nvSpPr>
          <p:spPr>
            <a:xfrm>
              <a:off x="332025" y="836500"/>
              <a:ext cx="1616700" cy="273000"/>
            </a:xfrm>
            <a:prstGeom prst="rect">
              <a:avLst/>
            </a:prstGeom>
            <a:solidFill>
              <a:srgbClr val="A9AA3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rPr>
                <a:t>data insights</a:t>
              </a:r>
              <a:endParaRPr sz="900">
                <a:solidFill>
                  <a:schemeClr val="lt1"/>
                </a:solidFill>
              </a:endParaRPr>
            </a:p>
          </p:txBody>
        </p:sp>
        <p:sp>
          <p:nvSpPr>
            <p:cNvPr id="609" name="Google Shape;609;p50"/>
            <p:cNvSpPr/>
            <p:nvPr/>
          </p:nvSpPr>
          <p:spPr>
            <a:xfrm>
              <a:off x="7205400" y="836500"/>
              <a:ext cx="1616700" cy="273000"/>
            </a:xfrm>
            <a:prstGeom prst="rect">
              <a:avLst/>
            </a:prstGeom>
            <a:solidFill>
              <a:srgbClr val="A9AA3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rPr>
                <a:t>model insights</a:t>
              </a:r>
              <a:endParaRPr sz="900">
                <a:solidFill>
                  <a:schemeClr val="lt1"/>
                </a:solidFill>
              </a:endParaRPr>
            </a:p>
          </p:txBody>
        </p:sp>
      </p:grpSp>
      <p:sp>
        <p:nvSpPr>
          <p:cNvPr id="610" name="Google Shape;610;p50"/>
          <p:cNvSpPr/>
          <p:nvPr/>
        </p:nvSpPr>
        <p:spPr>
          <a:xfrm>
            <a:off x="410950" y="1299175"/>
            <a:ext cx="1145100" cy="643800"/>
          </a:xfrm>
          <a:prstGeom prst="rect">
            <a:avLst/>
          </a:prstGeom>
          <a:solidFill>
            <a:srgbClr val="EEEEE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rPr>
              <a:t>data set</a:t>
            </a:r>
            <a:endParaRPr sz="900">
              <a:solidFill>
                <a:schemeClr val="dk1"/>
              </a:solidFill>
            </a:endParaRPr>
          </a:p>
        </p:txBody>
      </p:sp>
      <p:grpSp>
        <p:nvGrpSpPr>
          <p:cNvPr id="611" name="Google Shape;611;p50"/>
          <p:cNvGrpSpPr/>
          <p:nvPr/>
        </p:nvGrpSpPr>
        <p:grpSpPr>
          <a:xfrm>
            <a:off x="2859875" y="1318350"/>
            <a:ext cx="1668400" cy="643800"/>
            <a:chOff x="2859875" y="1851750"/>
            <a:chExt cx="1668400" cy="643800"/>
          </a:xfrm>
        </p:grpSpPr>
        <p:sp>
          <p:nvSpPr>
            <p:cNvPr id="612" name="Google Shape;612;p50"/>
            <p:cNvSpPr/>
            <p:nvPr/>
          </p:nvSpPr>
          <p:spPr>
            <a:xfrm>
              <a:off x="3383175" y="1851750"/>
              <a:ext cx="1145100" cy="643800"/>
            </a:xfrm>
            <a:prstGeom prst="rect">
              <a:avLst/>
            </a:prstGeom>
            <a:solidFill>
              <a:srgbClr val="C6B8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rPr>
                <a:t>statistical measures</a:t>
              </a:r>
              <a:endParaRPr sz="900"/>
            </a:p>
          </p:txBody>
        </p:sp>
        <p:sp>
          <p:nvSpPr>
            <p:cNvPr id="613" name="Google Shape;613;p50"/>
            <p:cNvSpPr txBox="1"/>
            <p:nvPr/>
          </p:nvSpPr>
          <p:spPr>
            <a:xfrm>
              <a:off x="2859875" y="1915975"/>
              <a:ext cx="4896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lt1"/>
                  </a:solidFill>
                </a:rPr>
                <a:t>→</a:t>
              </a:r>
              <a:endParaRPr sz="2400">
                <a:solidFill>
                  <a:schemeClr val="lt1"/>
                </a:solidFill>
              </a:endParaRPr>
            </a:p>
          </p:txBody>
        </p:sp>
      </p:grpSp>
      <p:grpSp>
        <p:nvGrpSpPr>
          <p:cNvPr id="614" name="Google Shape;614;p50"/>
          <p:cNvGrpSpPr/>
          <p:nvPr/>
        </p:nvGrpSpPr>
        <p:grpSpPr>
          <a:xfrm>
            <a:off x="4401500" y="1299175"/>
            <a:ext cx="1546000" cy="643800"/>
            <a:chOff x="4401500" y="1832575"/>
            <a:chExt cx="1546000" cy="643800"/>
          </a:xfrm>
        </p:grpSpPr>
        <p:sp>
          <p:nvSpPr>
            <p:cNvPr id="615" name="Google Shape;615;p50"/>
            <p:cNvSpPr/>
            <p:nvPr/>
          </p:nvSpPr>
          <p:spPr>
            <a:xfrm>
              <a:off x="4802400" y="1832575"/>
              <a:ext cx="1145100" cy="643800"/>
            </a:xfrm>
            <a:prstGeom prst="rect">
              <a:avLst/>
            </a:prstGeom>
            <a:solidFill>
              <a:srgbClr val="C6B8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rPr>
                <a:t>visualizations</a:t>
              </a:r>
              <a:endParaRPr sz="900"/>
            </a:p>
          </p:txBody>
        </p:sp>
        <p:sp>
          <p:nvSpPr>
            <p:cNvPr id="616" name="Google Shape;616;p50"/>
            <p:cNvSpPr txBox="1"/>
            <p:nvPr/>
          </p:nvSpPr>
          <p:spPr>
            <a:xfrm>
              <a:off x="4401500" y="1915975"/>
              <a:ext cx="4896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lt1"/>
                  </a:solidFill>
                </a:rPr>
                <a:t>→</a:t>
              </a:r>
              <a:endParaRPr sz="2400">
                <a:solidFill>
                  <a:schemeClr val="lt1"/>
                </a:solidFill>
              </a:endParaRPr>
            </a:p>
          </p:txBody>
        </p:sp>
      </p:grpSp>
      <p:grpSp>
        <p:nvGrpSpPr>
          <p:cNvPr id="617" name="Google Shape;617;p50"/>
          <p:cNvGrpSpPr/>
          <p:nvPr/>
        </p:nvGrpSpPr>
        <p:grpSpPr>
          <a:xfrm>
            <a:off x="5826050" y="1299175"/>
            <a:ext cx="1540675" cy="643800"/>
            <a:chOff x="5826050" y="1832575"/>
            <a:chExt cx="1540675" cy="643800"/>
          </a:xfrm>
        </p:grpSpPr>
        <p:sp>
          <p:nvSpPr>
            <p:cNvPr id="618" name="Google Shape;618;p50"/>
            <p:cNvSpPr/>
            <p:nvPr/>
          </p:nvSpPr>
          <p:spPr>
            <a:xfrm>
              <a:off x="6221625" y="1832575"/>
              <a:ext cx="1145100" cy="643800"/>
            </a:xfrm>
            <a:prstGeom prst="rect">
              <a:avLst/>
            </a:prstGeom>
            <a:solidFill>
              <a:srgbClr val="C6B8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rPr>
                <a:t>statistical tests</a:t>
              </a:r>
              <a:endParaRPr sz="900"/>
            </a:p>
          </p:txBody>
        </p:sp>
        <p:sp>
          <p:nvSpPr>
            <p:cNvPr id="619" name="Google Shape;619;p50"/>
            <p:cNvSpPr txBox="1"/>
            <p:nvPr/>
          </p:nvSpPr>
          <p:spPr>
            <a:xfrm>
              <a:off x="5826050" y="1915975"/>
              <a:ext cx="4896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lt1"/>
                  </a:solidFill>
                </a:rPr>
                <a:t>→</a:t>
              </a:r>
              <a:endParaRPr sz="2400">
                <a:solidFill>
                  <a:schemeClr val="lt1"/>
                </a:solidFill>
              </a:endParaRPr>
            </a:p>
          </p:txBody>
        </p:sp>
      </p:grpSp>
      <p:sp>
        <p:nvSpPr>
          <p:cNvPr id="620" name="Google Shape;620;p50"/>
          <p:cNvSpPr/>
          <p:nvPr/>
        </p:nvSpPr>
        <p:spPr>
          <a:xfrm>
            <a:off x="7610425" y="1299175"/>
            <a:ext cx="1199400" cy="643800"/>
          </a:xfrm>
          <a:prstGeom prst="rect">
            <a:avLst/>
          </a:prstGeom>
          <a:solidFill>
            <a:srgbClr val="A9AA3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rPr>
              <a:t>data insights</a:t>
            </a:r>
            <a:endParaRPr sz="900">
              <a:solidFill>
                <a:schemeClr val="lt1"/>
              </a:solidFill>
            </a:endParaRPr>
          </a:p>
        </p:txBody>
      </p:sp>
      <p:sp>
        <p:nvSpPr>
          <p:cNvPr id="621" name="Google Shape;621;p50"/>
          <p:cNvSpPr txBox="1"/>
          <p:nvPr/>
        </p:nvSpPr>
        <p:spPr>
          <a:xfrm>
            <a:off x="7250600" y="1382575"/>
            <a:ext cx="4896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lt1"/>
                </a:solidFill>
              </a:rPr>
              <a:t>→</a:t>
            </a:r>
            <a:endParaRPr sz="2400">
              <a:solidFill>
                <a:schemeClr val="lt1"/>
              </a:solidFill>
            </a:endParaRPr>
          </a:p>
        </p:txBody>
      </p:sp>
      <p:sp>
        <p:nvSpPr>
          <p:cNvPr id="622" name="Google Shape;622;p50"/>
          <p:cNvSpPr/>
          <p:nvPr/>
        </p:nvSpPr>
        <p:spPr>
          <a:xfrm>
            <a:off x="4802400" y="3221975"/>
            <a:ext cx="1145100" cy="64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sp>
        <p:nvSpPr>
          <p:cNvPr id="623" name="Google Shape;623;p50"/>
          <p:cNvSpPr/>
          <p:nvPr/>
        </p:nvSpPr>
        <p:spPr>
          <a:xfrm>
            <a:off x="4802400" y="3865775"/>
            <a:ext cx="1145100" cy="2181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624" name="Google Shape;624;p50"/>
          <p:cNvSpPr/>
          <p:nvPr/>
        </p:nvSpPr>
        <p:spPr>
          <a:xfrm>
            <a:off x="332025" y="335925"/>
            <a:ext cx="1619100" cy="705600"/>
          </a:xfrm>
          <a:prstGeom prst="rect">
            <a:avLst/>
          </a:prstGeom>
          <a:noFill/>
          <a:ln cap="flat" cmpd="sng" w="28575">
            <a:solidFill>
              <a:srgbClr val="EB69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625" name="Google Shape;625;p50"/>
          <p:cNvGrpSpPr/>
          <p:nvPr/>
        </p:nvGrpSpPr>
        <p:grpSpPr>
          <a:xfrm>
            <a:off x="1403650" y="1299175"/>
            <a:ext cx="1592200" cy="643800"/>
            <a:chOff x="2936075" y="1851750"/>
            <a:chExt cx="1592200" cy="643800"/>
          </a:xfrm>
        </p:grpSpPr>
        <p:sp>
          <p:nvSpPr>
            <p:cNvPr id="626" name="Google Shape;626;p50"/>
            <p:cNvSpPr/>
            <p:nvPr/>
          </p:nvSpPr>
          <p:spPr>
            <a:xfrm>
              <a:off x="3383175" y="1851750"/>
              <a:ext cx="1145100" cy="643800"/>
            </a:xfrm>
            <a:prstGeom prst="rect">
              <a:avLst/>
            </a:prstGeom>
            <a:solidFill>
              <a:srgbClr val="C6B8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look at data</a:t>
              </a:r>
              <a:endParaRPr sz="900"/>
            </a:p>
          </p:txBody>
        </p:sp>
        <p:sp>
          <p:nvSpPr>
            <p:cNvPr id="627" name="Google Shape;627;p50"/>
            <p:cNvSpPr txBox="1"/>
            <p:nvPr/>
          </p:nvSpPr>
          <p:spPr>
            <a:xfrm>
              <a:off x="2936075" y="1915975"/>
              <a:ext cx="4896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lt1"/>
                  </a:solidFill>
                </a:rPr>
                <a:t>→</a:t>
              </a:r>
              <a:endParaRPr sz="2400">
                <a:solidFill>
                  <a:schemeClr val="lt1"/>
                </a:solidFill>
              </a:endParaRPr>
            </a:p>
          </p:txBody>
        </p:sp>
      </p:grpSp>
      <p:sp>
        <p:nvSpPr>
          <p:cNvPr id="628" name="Google Shape;628;p50"/>
          <p:cNvSpPr txBox="1"/>
          <p:nvPr/>
        </p:nvSpPr>
        <p:spPr>
          <a:xfrm>
            <a:off x="338050" y="2776475"/>
            <a:ext cx="995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A9AA35"/>
                </a:solidFill>
              </a:rPr>
              <a:t>Goals</a:t>
            </a:r>
            <a:endParaRPr b="1">
              <a:solidFill>
                <a:srgbClr val="A9AA35"/>
              </a:solidFill>
            </a:endParaRPr>
          </a:p>
        </p:txBody>
      </p:sp>
      <p:sp>
        <p:nvSpPr>
          <p:cNvPr id="629" name="Google Shape;629;p50"/>
          <p:cNvSpPr txBox="1"/>
          <p:nvPr/>
        </p:nvSpPr>
        <p:spPr>
          <a:xfrm>
            <a:off x="485950" y="2471675"/>
            <a:ext cx="995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2"/>
                </a:solidFill>
              </a:rPr>
              <a:t>Workflow</a:t>
            </a:r>
            <a:endParaRPr b="1">
              <a:solidFill>
                <a:schemeClr val="lt2"/>
              </a:solidFill>
            </a:endParaRPr>
          </a:p>
        </p:txBody>
      </p:sp>
      <p:sp>
        <p:nvSpPr>
          <p:cNvPr id="630" name="Google Shape;630;p50"/>
          <p:cNvSpPr txBox="1"/>
          <p:nvPr/>
        </p:nvSpPr>
        <p:spPr>
          <a:xfrm>
            <a:off x="410950" y="3387625"/>
            <a:ext cx="11451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rPr>
              <a:t>Decisions </a:t>
            </a:r>
            <a:r>
              <a:rPr lang="en">
                <a:solidFill>
                  <a:schemeClr val="lt1"/>
                </a:solidFill>
              </a:rPr>
              <a:t>(mainly for next step)</a:t>
            </a:r>
            <a:endParaRPr>
              <a:solidFill>
                <a:schemeClr val="lt1"/>
              </a:solidFill>
            </a:endParaRPr>
          </a:p>
        </p:txBody>
      </p:sp>
      <p:sp>
        <p:nvSpPr>
          <p:cNvPr id="631" name="Google Shape;631;p50"/>
          <p:cNvSpPr txBox="1"/>
          <p:nvPr/>
        </p:nvSpPr>
        <p:spPr>
          <a:xfrm>
            <a:off x="333550" y="3095800"/>
            <a:ext cx="995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C6B8EB"/>
                </a:solidFill>
              </a:rPr>
              <a:t>Steps</a:t>
            </a:r>
            <a:endParaRPr b="1">
              <a:solidFill>
                <a:srgbClr val="C6B8EB"/>
              </a:solidFill>
            </a:endParaRPr>
          </a:p>
        </p:txBody>
      </p:sp>
      <p:sp>
        <p:nvSpPr>
          <p:cNvPr id="632" name="Google Shape;632;p50"/>
          <p:cNvSpPr/>
          <p:nvPr/>
        </p:nvSpPr>
        <p:spPr>
          <a:xfrm>
            <a:off x="1859563" y="3257725"/>
            <a:ext cx="1145100" cy="64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types of features: lots of categorical?</a:t>
            </a:r>
            <a:endParaRPr sz="900"/>
          </a:p>
        </p:txBody>
      </p:sp>
      <p:sp>
        <p:nvSpPr>
          <p:cNvPr id="633" name="Google Shape;633;p50"/>
          <p:cNvSpPr/>
          <p:nvPr/>
        </p:nvSpPr>
        <p:spPr>
          <a:xfrm>
            <a:off x="1859563" y="2208875"/>
            <a:ext cx="1145100" cy="64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look at count of missingness</a:t>
            </a:r>
            <a:endParaRPr sz="900"/>
          </a:p>
        </p:txBody>
      </p:sp>
      <p:sp>
        <p:nvSpPr>
          <p:cNvPr id="634" name="Google Shape;634;p50"/>
          <p:cNvSpPr/>
          <p:nvPr/>
        </p:nvSpPr>
        <p:spPr>
          <a:xfrm>
            <a:off x="1859563" y="2852675"/>
            <a:ext cx="1145100" cy="2181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rPr>
              <a:t>how to handle</a:t>
            </a:r>
            <a:endParaRPr sz="900">
              <a:solidFill>
                <a:schemeClr val="lt1"/>
              </a:solidFill>
            </a:endParaRPr>
          </a:p>
        </p:txBody>
      </p:sp>
      <p:sp>
        <p:nvSpPr>
          <p:cNvPr id="635" name="Google Shape;635;p50"/>
          <p:cNvSpPr/>
          <p:nvPr/>
        </p:nvSpPr>
        <p:spPr>
          <a:xfrm>
            <a:off x="1859563" y="3901525"/>
            <a:ext cx="1145100" cy="2181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rPr>
              <a:t>feature encoding</a:t>
            </a:r>
            <a:endParaRPr sz="900">
              <a:solidFill>
                <a:schemeClr val="lt1"/>
              </a:solidFill>
            </a:endParaRPr>
          </a:p>
        </p:txBody>
      </p:sp>
      <p:sp>
        <p:nvSpPr>
          <p:cNvPr id="636" name="Google Shape;636;p50"/>
          <p:cNvSpPr/>
          <p:nvPr/>
        </p:nvSpPr>
        <p:spPr>
          <a:xfrm>
            <a:off x="4802400" y="2213375"/>
            <a:ext cx="1145100" cy="64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sp>
        <p:nvSpPr>
          <p:cNvPr id="637" name="Google Shape;637;p50"/>
          <p:cNvSpPr/>
          <p:nvPr/>
        </p:nvSpPr>
        <p:spPr>
          <a:xfrm>
            <a:off x="4802400" y="2857175"/>
            <a:ext cx="1145100" cy="2730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638" name="Google Shape;638;p50"/>
          <p:cNvSpPr/>
          <p:nvPr/>
        </p:nvSpPr>
        <p:spPr>
          <a:xfrm>
            <a:off x="3426900" y="3217450"/>
            <a:ext cx="1145100" cy="64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sp>
        <p:nvSpPr>
          <p:cNvPr id="639" name="Google Shape;639;p50"/>
          <p:cNvSpPr/>
          <p:nvPr/>
        </p:nvSpPr>
        <p:spPr>
          <a:xfrm>
            <a:off x="3426900" y="3861250"/>
            <a:ext cx="1145100" cy="2181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640" name="Google Shape;640;p50"/>
          <p:cNvSpPr/>
          <p:nvPr/>
        </p:nvSpPr>
        <p:spPr>
          <a:xfrm>
            <a:off x="3426900" y="2208850"/>
            <a:ext cx="1145100" cy="64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sp>
        <p:nvSpPr>
          <p:cNvPr id="641" name="Google Shape;641;p50"/>
          <p:cNvSpPr/>
          <p:nvPr/>
        </p:nvSpPr>
        <p:spPr>
          <a:xfrm>
            <a:off x="3426900" y="2852650"/>
            <a:ext cx="1145100" cy="2730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642" name="Google Shape;642;p50"/>
          <p:cNvSpPr/>
          <p:nvPr/>
        </p:nvSpPr>
        <p:spPr>
          <a:xfrm>
            <a:off x="6221625" y="3217450"/>
            <a:ext cx="1145100" cy="64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sp>
        <p:nvSpPr>
          <p:cNvPr id="643" name="Google Shape;643;p50"/>
          <p:cNvSpPr/>
          <p:nvPr/>
        </p:nvSpPr>
        <p:spPr>
          <a:xfrm>
            <a:off x="6221625" y="3861250"/>
            <a:ext cx="1145100" cy="2181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sp>
        <p:nvSpPr>
          <p:cNvPr id="644" name="Google Shape;644;p50"/>
          <p:cNvSpPr/>
          <p:nvPr/>
        </p:nvSpPr>
        <p:spPr>
          <a:xfrm>
            <a:off x="6221625" y="2208850"/>
            <a:ext cx="1145100" cy="64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sp>
        <p:nvSpPr>
          <p:cNvPr id="645" name="Google Shape;645;p50"/>
          <p:cNvSpPr/>
          <p:nvPr/>
        </p:nvSpPr>
        <p:spPr>
          <a:xfrm>
            <a:off x="6221625" y="2852650"/>
            <a:ext cx="1145100" cy="2730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chemeClr val="lt1"/>
              </a:solidFill>
            </a:endParaRPr>
          </a:p>
        </p:txBody>
      </p:sp>
      <p:pic>
        <p:nvPicPr>
          <p:cNvPr descr="5 Minute Timer Relaxing Music Lofi Fish Background&#10;&#10;&#10;&#10;&#10;&#10;&#10;TAGS&#10;5 minute&#10;5 minute countdown&#10;5 minute lo-fi hiphop timer&#10;5 minute timer&#10;countdown&#10;lo-fi music&#10;lofi study song&#10;study music&#10;study timer&#10;time&#10;timer&#10;working music&#10;5 minute timer with music&#10;5 minute clock&#10;lofi hiphop&#10;relaxing timers&#10;relaxing music&#10;relaxing lofi timer&#10;nature timer&#10;meditation&#10;meditation music&#10;relaxing sleep music&#10;school timer&#10;sleep timer&#10;chill timer&#10;chill music&#10;lofi timer&#10;lofi hiphop timer&#10;lofi hip hop" id="646" name="Google Shape;646;p50" title="5 Minute Timer Relaxing Music Lofi Fish Background">
            <a:hlinkClick r:id="rId3"/>
          </p:cNvPr>
          <p:cNvPicPr preferRelativeResize="0"/>
          <p:nvPr/>
        </p:nvPicPr>
        <p:blipFill>
          <a:blip r:embed="rId4">
            <a:alphaModFix/>
          </a:blip>
          <a:stretch>
            <a:fillRect/>
          </a:stretch>
        </p:blipFill>
        <p:spPr>
          <a:xfrm>
            <a:off x="311700" y="4467700"/>
            <a:ext cx="912175" cy="513100"/>
          </a:xfrm>
          <a:prstGeom prst="rect">
            <a:avLst/>
          </a:prstGeom>
          <a:noFill/>
          <a:ln>
            <a:noFill/>
          </a:ln>
        </p:spPr>
      </p:pic>
      <p:sp>
        <p:nvSpPr>
          <p:cNvPr id="647" name="Google Shape;647;p50"/>
          <p:cNvSpPr txBox="1"/>
          <p:nvPr/>
        </p:nvSpPr>
        <p:spPr>
          <a:xfrm>
            <a:off x="3261150" y="4310250"/>
            <a:ext cx="472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add a 3x3 grid to the whiteboard, fill in your answers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1" name="Shape 651"/>
        <p:cNvGrpSpPr/>
        <p:nvPr/>
      </p:nvGrpSpPr>
      <p:grpSpPr>
        <a:xfrm>
          <a:off x="0" y="0"/>
          <a:ext cx="0" cy="0"/>
          <a:chOff x="0" y="0"/>
          <a:chExt cx="0" cy="0"/>
        </a:xfrm>
      </p:grpSpPr>
      <p:grpSp>
        <p:nvGrpSpPr>
          <p:cNvPr id="652" name="Google Shape;652;p51"/>
          <p:cNvGrpSpPr/>
          <p:nvPr/>
        </p:nvGrpSpPr>
        <p:grpSpPr>
          <a:xfrm>
            <a:off x="332023" y="335916"/>
            <a:ext cx="8477811" cy="424375"/>
            <a:chOff x="933855" y="2469625"/>
            <a:chExt cx="7289606" cy="738300"/>
          </a:xfrm>
        </p:grpSpPr>
        <p:sp>
          <p:nvSpPr>
            <p:cNvPr id="653" name="Google Shape;653;p51"/>
            <p:cNvSpPr/>
            <p:nvPr/>
          </p:nvSpPr>
          <p:spPr>
            <a:xfrm>
              <a:off x="933855" y="2469625"/>
              <a:ext cx="1388100" cy="73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Exploring Data</a:t>
              </a:r>
              <a:endParaRPr/>
            </a:p>
          </p:txBody>
        </p:sp>
        <p:sp>
          <p:nvSpPr>
            <p:cNvPr id="654" name="Google Shape;654;p51"/>
            <p:cNvSpPr/>
            <p:nvPr/>
          </p:nvSpPr>
          <p:spPr>
            <a:xfrm>
              <a:off x="2396537" y="2469625"/>
              <a:ext cx="1388100" cy="73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 cleaning</a:t>
              </a:r>
              <a:endParaRPr/>
            </a:p>
          </p:txBody>
        </p:sp>
        <p:sp>
          <p:nvSpPr>
            <p:cNvPr id="655" name="Google Shape;655;p51"/>
            <p:cNvSpPr/>
            <p:nvPr/>
          </p:nvSpPr>
          <p:spPr>
            <a:xfrm>
              <a:off x="5330931" y="2469625"/>
              <a:ext cx="1388100" cy="73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Model training</a:t>
              </a:r>
              <a:endParaRPr/>
            </a:p>
          </p:txBody>
        </p:sp>
        <p:sp>
          <p:nvSpPr>
            <p:cNvPr id="656" name="Google Shape;656;p51"/>
            <p:cNvSpPr/>
            <p:nvPr/>
          </p:nvSpPr>
          <p:spPr>
            <a:xfrm>
              <a:off x="6835360" y="2469625"/>
              <a:ext cx="1388100" cy="73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Model evaluation</a:t>
              </a:r>
              <a:endParaRPr/>
            </a:p>
          </p:txBody>
        </p:sp>
        <p:sp>
          <p:nvSpPr>
            <p:cNvPr id="657" name="Google Shape;657;p51"/>
            <p:cNvSpPr/>
            <p:nvPr/>
          </p:nvSpPr>
          <p:spPr>
            <a:xfrm>
              <a:off x="3851867" y="2469625"/>
              <a:ext cx="1388100" cy="73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Model selection</a:t>
              </a:r>
              <a:endParaRPr/>
            </a:p>
          </p:txBody>
        </p:sp>
      </p:grpSp>
      <p:grpSp>
        <p:nvGrpSpPr>
          <p:cNvPr id="658" name="Google Shape;658;p51"/>
          <p:cNvGrpSpPr/>
          <p:nvPr/>
        </p:nvGrpSpPr>
        <p:grpSpPr>
          <a:xfrm>
            <a:off x="332025" y="760300"/>
            <a:ext cx="8490075" cy="273000"/>
            <a:chOff x="332025" y="836500"/>
            <a:chExt cx="8490075" cy="273000"/>
          </a:xfrm>
        </p:grpSpPr>
        <p:sp>
          <p:nvSpPr>
            <p:cNvPr id="659" name="Google Shape;659;p51"/>
            <p:cNvSpPr/>
            <p:nvPr/>
          </p:nvSpPr>
          <p:spPr>
            <a:xfrm>
              <a:off x="3729225" y="836500"/>
              <a:ext cx="1616700" cy="273000"/>
            </a:xfrm>
            <a:prstGeom prst="rect">
              <a:avLst/>
            </a:prstGeom>
            <a:solidFill>
              <a:srgbClr val="A9AA3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rPr>
                <a:t>selected algorithms</a:t>
              </a:r>
              <a:endParaRPr sz="900">
                <a:solidFill>
                  <a:schemeClr val="lt1"/>
                </a:solidFill>
              </a:endParaRPr>
            </a:p>
          </p:txBody>
        </p:sp>
        <p:sp>
          <p:nvSpPr>
            <p:cNvPr id="660" name="Google Shape;660;p51"/>
            <p:cNvSpPr/>
            <p:nvPr/>
          </p:nvSpPr>
          <p:spPr>
            <a:xfrm>
              <a:off x="2030625" y="836500"/>
              <a:ext cx="1616700" cy="273000"/>
            </a:xfrm>
            <a:prstGeom prst="rect">
              <a:avLst/>
            </a:prstGeom>
            <a:solidFill>
              <a:srgbClr val="A9AA3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rPr>
                <a:t>cleaned data</a:t>
              </a:r>
              <a:endParaRPr sz="900">
                <a:solidFill>
                  <a:schemeClr val="lt1"/>
                </a:solidFill>
              </a:endParaRPr>
            </a:p>
          </p:txBody>
        </p:sp>
        <p:sp>
          <p:nvSpPr>
            <p:cNvPr id="661" name="Google Shape;661;p51"/>
            <p:cNvSpPr/>
            <p:nvPr/>
          </p:nvSpPr>
          <p:spPr>
            <a:xfrm>
              <a:off x="5454750" y="836500"/>
              <a:ext cx="1616700" cy="273000"/>
            </a:xfrm>
            <a:prstGeom prst="rect">
              <a:avLst/>
            </a:prstGeom>
            <a:solidFill>
              <a:srgbClr val="A9AA3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rPr>
                <a:t>fitted models</a:t>
              </a:r>
              <a:endParaRPr sz="900">
                <a:solidFill>
                  <a:schemeClr val="lt1"/>
                </a:solidFill>
              </a:endParaRPr>
            </a:p>
          </p:txBody>
        </p:sp>
        <p:sp>
          <p:nvSpPr>
            <p:cNvPr id="662" name="Google Shape;662;p51"/>
            <p:cNvSpPr/>
            <p:nvPr/>
          </p:nvSpPr>
          <p:spPr>
            <a:xfrm>
              <a:off x="332025" y="836500"/>
              <a:ext cx="1616700" cy="273000"/>
            </a:xfrm>
            <a:prstGeom prst="rect">
              <a:avLst/>
            </a:prstGeom>
            <a:solidFill>
              <a:srgbClr val="A9AA3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rPr>
                <a:t>data insights</a:t>
              </a:r>
              <a:endParaRPr sz="900">
                <a:solidFill>
                  <a:schemeClr val="lt1"/>
                </a:solidFill>
              </a:endParaRPr>
            </a:p>
          </p:txBody>
        </p:sp>
        <p:sp>
          <p:nvSpPr>
            <p:cNvPr id="663" name="Google Shape;663;p51"/>
            <p:cNvSpPr/>
            <p:nvPr/>
          </p:nvSpPr>
          <p:spPr>
            <a:xfrm>
              <a:off x="7205400" y="836500"/>
              <a:ext cx="1616700" cy="273000"/>
            </a:xfrm>
            <a:prstGeom prst="rect">
              <a:avLst/>
            </a:prstGeom>
            <a:solidFill>
              <a:srgbClr val="A9AA3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rPr>
                <a:t>model insights</a:t>
              </a:r>
              <a:endParaRPr sz="900">
                <a:solidFill>
                  <a:schemeClr val="lt1"/>
                </a:solidFill>
              </a:endParaRPr>
            </a:p>
          </p:txBody>
        </p:sp>
      </p:grpSp>
      <p:sp>
        <p:nvSpPr>
          <p:cNvPr id="664" name="Google Shape;664;p51"/>
          <p:cNvSpPr/>
          <p:nvPr/>
        </p:nvSpPr>
        <p:spPr>
          <a:xfrm>
            <a:off x="3383175" y="3257725"/>
            <a:ext cx="1145100" cy="64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imbalanced feature</a:t>
            </a:r>
            <a:endParaRPr sz="900"/>
          </a:p>
        </p:txBody>
      </p:sp>
      <p:sp>
        <p:nvSpPr>
          <p:cNvPr id="665" name="Google Shape;665;p51"/>
          <p:cNvSpPr/>
          <p:nvPr/>
        </p:nvSpPr>
        <p:spPr>
          <a:xfrm>
            <a:off x="3383175" y="2208875"/>
            <a:ext cx="1145100" cy="64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skewed data</a:t>
            </a:r>
            <a:endParaRPr sz="900"/>
          </a:p>
        </p:txBody>
      </p:sp>
      <p:sp>
        <p:nvSpPr>
          <p:cNvPr id="666" name="Google Shape;666;p51"/>
          <p:cNvSpPr/>
          <p:nvPr/>
        </p:nvSpPr>
        <p:spPr>
          <a:xfrm>
            <a:off x="410950" y="1299175"/>
            <a:ext cx="1145100" cy="643800"/>
          </a:xfrm>
          <a:prstGeom prst="rect">
            <a:avLst/>
          </a:prstGeom>
          <a:solidFill>
            <a:srgbClr val="EEEEE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rPr>
              <a:t>data set</a:t>
            </a:r>
            <a:endParaRPr sz="900">
              <a:solidFill>
                <a:schemeClr val="dk1"/>
              </a:solidFill>
            </a:endParaRPr>
          </a:p>
        </p:txBody>
      </p:sp>
      <p:grpSp>
        <p:nvGrpSpPr>
          <p:cNvPr id="667" name="Google Shape;667;p51"/>
          <p:cNvGrpSpPr/>
          <p:nvPr/>
        </p:nvGrpSpPr>
        <p:grpSpPr>
          <a:xfrm>
            <a:off x="2859875" y="1318350"/>
            <a:ext cx="1668400" cy="643800"/>
            <a:chOff x="2859875" y="1851750"/>
            <a:chExt cx="1668400" cy="643800"/>
          </a:xfrm>
        </p:grpSpPr>
        <p:sp>
          <p:nvSpPr>
            <p:cNvPr id="668" name="Google Shape;668;p51"/>
            <p:cNvSpPr/>
            <p:nvPr/>
          </p:nvSpPr>
          <p:spPr>
            <a:xfrm>
              <a:off x="3383175" y="1851750"/>
              <a:ext cx="1145100" cy="643800"/>
            </a:xfrm>
            <a:prstGeom prst="rect">
              <a:avLst/>
            </a:prstGeom>
            <a:solidFill>
              <a:srgbClr val="C6B8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statistical measures</a:t>
              </a:r>
              <a:endParaRPr sz="900"/>
            </a:p>
          </p:txBody>
        </p:sp>
        <p:sp>
          <p:nvSpPr>
            <p:cNvPr id="669" name="Google Shape;669;p51"/>
            <p:cNvSpPr txBox="1"/>
            <p:nvPr/>
          </p:nvSpPr>
          <p:spPr>
            <a:xfrm>
              <a:off x="2859875" y="1915975"/>
              <a:ext cx="4896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dk1"/>
                  </a:solidFill>
                </a:rPr>
                <a:t>→</a:t>
              </a:r>
              <a:endParaRPr sz="2400"/>
            </a:p>
          </p:txBody>
        </p:sp>
      </p:grpSp>
      <p:grpSp>
        <p:nvGrpSpPr>
          <p:cNvPr id="670" name="Google Shape;670;p51"/>
          <p:cNvGrpSpPr/>
          <p:nvPr/>
        </p:nvGrpSpPr>
        <p:grpSpPr>
          <a:xfrm>
            <a:off x="4401500" y="1299175"/>
            <a:ext cx="1546000" cy="643800"/>
            <a:chOff x="4401500" y="1832575"/>
            <a:chExt cx="1546000" cy="643800"/>
          </a:xfrm>
        </p:grpSpPr>
        <p:sp>
          <p:nvSpPr>
            <p:cNvPr id="671" name="Google Shape;671;p51"/>
            <p:cNvSpPr/>
            <p:nvPr/>
          </p:nvSpPr>
          <p:spPr>
            <a:xfrm>
              <a:off x="4802400" y="1832575"/>
              <a:ext cx="1145100" cy="643800"/>
            </a:xfrm>
            <a:prstGeom prst="rect">
              <a:avLst/>
            </a:prstGeom>
            <a:solidFill>
              <a:srgbClr val="C6B8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visualizations</a:t>
              </a:r>
              <a:endParaRPr sz="900"/>
            </a:p>
          </p:txBody>
        </p:sp>
        <p:sp>
          <p:nvSpPr>
            <p:cNvPr id="672" name="Google Shape;672;p51"/>
            <p:cNvSpPr txBox="1"/>
            <p:nvPr/>
          </p:nvSpPr>
          <p:spPr>
            <a:xfrm>
              <a:off x="4401500" y="1915975"/>
              <a:ext cx="4896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dk1"/>
                  </a:solidFill>
                </a:rPr>
                <a:t>→</a:t>
              </a:r>
              <a:endParaRPr sz="2400"/>
            </a:p>
          </p:txBody>
        </p:sp>
      </p:grpSp>
      <p:grpSp>
        <p:nvGrpSpPr>
          <p:cNvPr id="673" name="Google Shape;673;p51"/>
          <p:cNvGrpSpPr/>
          <p:nvPr/>
        </p:nvGrpSpPr>
        <p:grpSpPr>
          <a:xfrm>
            <a:off x="5826050" y="1299175"/>
            <a:ext cx="1540675" cy="643800"/>
            <a:chOff x="5826050" y="1832575"/>
            <a:chExt cx="1540675" cy="643800"/>
          </a:xfrm>
        </p:grpSpPr>
        <p:sp>
          <p:nvSpPr>
            <p:cNvPr id="674" name="Google Shape;674;p51"/>
            <p:cNvSpPr/>
            <p:nvPr/>
          </p:nvSpPr>
          <p:spPr>
            <a:xfrm>
              <a:off x="6221625" y="1832575"/>
              <a:ext cx="1145100" cy="643800"/>
            </a:xfrm>
            <a:prstGeom prst="rect">
              <a:avLst/>
            </a:prstGeom>
            <a:solidFill>
              <a:srgbClr val="C6B8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statistical tests</a:t>
              </a:r>
              <a:endParaRPr sz="900"/>
            </a:p>
          </p:txBody>
        </p:sp>
        <p:sp>
          <p:nvSpPr>
            <p:cNvPr id="675" name="Google Shape;675;p51"/>
            <p:cNvSpPr txBox="1"/>
            <p:nvPr/>
          </p:nvSpPr>
          <p:spPr>
            <a:xfrm>
              <a:off x="5826050" y="1915975"/>
              <a:ext cx="4896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dk1"/>
                  </a:solidFill>
                </a:rPr>
                <a:t>→</a:t>
              </a:r>
              <a:endParaRPr sz="2400"/>
            </a:p>
          </p:txBody>
        </p:sp>
      </p:grpSp>
      <p:sp>
        <p:nvSpPr>
          <p:cNvPr id="676" name="Google Shape;676;p51"/>
          <p:cNvSpPr/>
          <p:nvPr/>
        </p:nvSpPr>
        <p:spPr>
          <a:xfrm>
            <a:off x="7610425" y="1299175"/>
            <a:ext cx="1199400" cy="643800"/>
          </a:xfrm>
          <a:prstGeom prst="rect">
            <a:avLst/>
          </a:prstGeom>
          <a:solidFill>
            <a:srgbClr val="A9AA3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rPr>
              <a:t>data insights</a:t>
            </a:r>
            <a:endParaRPr sz="900">
              <a:solidFill>
                <a:schemeClr val="lt1"/>
              </a:solidFill>
            </a:endParaRPr>
          </a:p>
        </p:txBody>
      </p:sp>
      <p:sp>
        <p:nvSpPr>
          <p:cNvPr id="677" name="Google Shape;677;p51"/>
          <p:cNvSpPr txBox="1"/>
          <p:nvPr/>
        </p:nvSpPr>
        <p:spPr>
          <a:xfrm>
            <a:off x="7250600" y="1382575"/>
            <a:ext cx="4896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dk1"/>
                </a:solidFill>
              </a:rPr>
              <a:t>→</a:t>
            </a:r>
            <a:endParaRPr sz="2400"/>
          </a:p>
        </p:txBody>
      </p:sp>
      <p:sp>
        <p:nvSpPr>
          <p:cNvPr id="678" name="Google Shape;678;p51"/>
          <p:cNvSpPr/>
          <p:nvPr/>
        </p:nvSpPr>
        <p:spPr>
          <a:xfrm>
            <a:off x="4802400" y="4175675"/>
            <a:ext cx="1145100" cy="64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identify any outliers</a:t>
            </a:r>
            <a:endParaRPr sz="900"/>
          </a:p>
        </p:txBody>
      </p:sp>
      <p:sp>
        <p:nvSpPr>
          <p:cNvPr id="679" name="Google Shape;679;p51"/>
          <p:cNvSpPr/>
          <p:nvPr/>
        </p:nvSpPr>
        <p:spPr>
          <a:xfrm>
            <a:off x="3383175" y="2852675"/>
            <a:ext cx="1145100" cy="2730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rPr>
              <a:t>visualize</a:t>
            </a:r>
            <a:endParaRPr sz="900">
              <a:solidFill>
                <a:schemeClr val="lt1"/>
              </a:solidFill>
            </a:endParaRPr>
          </a:p>
        </p:txBody>
      </p:sp>
      <p:sp>
        <p:nvSpPr>
          <p:cNvPr id="680" name="Google Shape;680;p51"/>
          <p:cNvSpPr/>
          <p:nvPr/>
        </p:nvSpPr>
        <p:spPr>
          <a:xfrm>
            <a:off x="3383175" y="3901525"/>
            <a:ext cx="1145100" cy="2181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rPr>
              <a:t>down/up sample</a:t>
            </a:r>
            <a:endParaRPr sz="900">
              <a:solidFill>
                <a:schemeClr val="lt1"/>
              </a:solidFill>
            </a:endParaRPr>
          </a:p>
        </p:txBody>
      </p:sp>
      <p:sp>
        <p:nvSpPr>
          <p:cNvPr id="681" name="Google Shape;681;p51"/>
          <p:cNvSpPr/>
          <p:nvPr/>
        </p:nvSpPr>
        <p:spPr>
          <a:xfrm>
            <a:off x="4802400" y="4819475"/>
            <a:ext cx="1145100" cy="2181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rPr>
              <a:t>how to handle</a:t>
            </a:r>
            <a:endParaRPr sz="900">
              <a:solidFill>
                <a:schemeClr val="lt1"/>
              </a:solidFill>
            </a:endParaRPr>
          </a:p>
        </p:txBody>
      </p:sp>
      <p:sp>
        <p:nvSpPr>
          <p:cNvPr id="682" name="Google Shape;682;p51"/>
          <p:cNvSpPr/>
          <p:nvPr/>
        </p:nvSpPr>
        <p:spPr>
          <a:xfrm>
            <a:off x="4802400" y="3221975"/>
            <a:ext cx="1145100" cy="64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relationships or correlations</a:t>
            </a:r>
            <a:endParaRPr sz="900"/>
          </a:p>
        </p:txBody>
      </p:sp>
      <p:sp>
        <p:nvSpPr>
          <p:cNvPr id="683" name="Google Shape;683;p51"/>
          <p:cNvSpPr/>
          <p:nvPr/>
        </p:nvSpPr>
        <p:spPr>
          <a:xfrm>
            <a:off x="4802400" y="3865775"/>
            <a:ext cx="1145100" cy="2181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rPr>
              <a:t>statistical testing</a:t>
            </a:r>
            <a:endParaRPr sz="900">
              <a:solidFill>
                <a:schemeClr val="lt1"/>
              </a:solidFill>
            </a:endParaRPr>
          </a:p>
        </p:txBody>
      </p:sp>
      <p:sp>
        <p:nvSpPr>
          <p:cNvPr id="684" name="Google Shape;684;p51"/>
          <p:cNvSpPr/>
          <p:nvPr/>
        </p:nvSpPr>
        <p:spPr>
          <a:xfrm>
            <a:off x="6221625" y="2208875"/>
            <a:ext cx="1145100" cy="64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significant relationships or correlations</a:t>
            </a:r>
            <a:endParaRPr sz="900"/>
          </a:p>
        </p:txBody>
      </p:sp>
      <p:sp>
        <p:nvSpPr>
          <p:cNvPr id="685" name="Google Shape;685;p51"/>
          <p:cNvSpPr/>
          <p:nvPr/>
        </p:nvSpPr>
        <p:spPr>
          <a:xfrm>
            <a:off x="6221625" y="2852675"/>
            <a:ext cx="1145100" cy="2181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rPr>
              <a:t>feature selection</a:t>
            </a:r>
            <a:endParaRPr sz="900">
              <a:solidFill>
                <a:schemeClr val="lt1"/>
              </a:solidFill>
            </a:endParaRPr>
          </a:p>
        </p:txBody>
      </p:sp>
      <p:sp>
        <p:nvSpPr>
          <p:cNvPr id="686" name="Google Shape;686;p51"/>
          <p:cNvSpPr/>
          <p:nvPr/>
        </p:nvSpPr>
        <p:spPr>
          <a:xfrm>
            <a:off x="332025" y="335925"/>
            <a:ext cx="1619100" cy="7056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687" name="Google Shape;687;p51"/>
          <p:cNvGrpSpPr/>
          <p:nvPr/>
        </p:nvGrpSpPr>
        <p:grpSpPr>
          <a:xfrm>
            <a:off x="1403650" y="1299175"/>
            <a:ext cx="1592200" cy="643800"/>
            <a:chOff x="2936075" y="1851750"/>
            <a:chExt cx="1592200" cy="643800"/>
          </a:xfrm>
        </p:grpSpPr>
        <p:sp>
          <p:nvSpPr>
            <p:cNvPr id="688" name="Google Shape;688;p51"/>
            <p:cNvSpPr/>
            <p:nvPr/>
          </p:nvSpPr>
          <p:spPr>
            <a:xfrm>
              <a:off x="3383175" y="1851750"/>
              <a:ext cx="1145100" cy="643800"/>
            </a:xfrm>
            <a:prstGeom prst="rect">
              <a:avLst/>
            </a:prstGeom>
            <a:solidFill>
              <a:srgbClr val="C6B8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look at data</a:t>
              </a:r>
              <a:endParaRPr sz="900"/>
            </a:p>
          </p:txBody>
        </p:sp>
        <p:sp>
          <p:nvSpPr>
            <p:cNvPr id="689" name="Google Shape;689;p51"/>
            <p:cNvSpPr txBox="1"/>
            <p:nvPr/>
          </p:nvSpPr>
          <p:spPr>
            <a:xfrm>
              <a:off x="2936075" y="1915975"/>
              <a:ext cx="4896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dk1"/>
                  </a:solidFill>
                </a:rPr>
                <a:t>→</a:t>
              </a:r>
              <a:endParaRPr sz="2400"/>
            </a:p>
          </p:txBody>
        </p:sp>
      </p:grpSp>
      <p:sp>
        <p:nvSpPr>
          <p:cNvPr id="690" name="Google Shape;690;p51"/>
          <p:cNvSpPr txBox="1"/>
          <p:nvPr/>
        </p:nvSpPr>
        <p:spPr>
          <a:xfrm>
            <a:off x="338050" y="2776475"/>
            <a:ext cx="995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A9AA35"/>
                </a:solidFill>
              </a:rPr>
              <a:t>Goals</a:t>
            </a:r>
            <a:endParaRPr b="1">
              <a:solidFill>
                <a:srgbClr val="A9AA35"/>
              </a:solidFill>
            </a:endParaRPr>
          </a:p>
        </p:txBody>
      </p:sp>
      <p:sp>
        <p:nvSpPr>
          <p:cNvPr id="691" name="Google Shape;691;p51"/>
          <p:cNvSpPr txBox="1"/>
          <p:nvPr/>
        </p:nvSpPr>
        <p:spPr>
          <a:xfrm>
            <a:off x="485950" y="2471675"/>
            <a:ext cx="995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2"/>
                </a:solidFill>
              </a:rPr>
              <a:t>Workflow</a:t>
            </a:r>
            <a:endParaRPr b="1">
              <a:solidFill>
                <a:schemeClr val="dk2"/>
              </a:solidFill>
            </a:endParaRPr>
          </a:p>
        </p:txBody>
      </p:sp>
      <p:sp>
        <p:nvSpPr>
          <p:cNvPr id="692" name="Google Shape;692;p51"/>
          <p:cNvSpPr txBox="1"/>
          <p:nvPr/>
        </p:nvSpPr>
        <p:spPr>
          <a:xfrm>
            <a:off x="410950" y="3387625"/>
            <a:ext cx="11451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rPr>
              <a:t>Decisions </a:t>
            </a:r>
            <a:r>
              <a:rPr lang="en">
                <a:solidFill>
                  <a:schemeClr val="dk1"/>
                </a:solidFill>
              </a:rPr>
              <a:t>(mainly for next step)</a:t>
            </a:r>
            <a:endParaRPr>
              <a:solidFill>
                <a:schemeClr val="dk1"/>
              </a:solidFill>
            </a:endParaRPr>
          </a:p>
        </p:txBody>
      </p:sp>
      <p:sp>
        <p:nvSpPr>
          <p:cNvPr id="693" name="Google Shape;693;p51"/>
          <p:cNvSpPr txBox="1"/>
          <p:nvPr/>
        </p:nvSpPr>
        <p:spPr>
          <a:xfrm>
            <a:off x="333550" y="3095800"/>
            <a:ext cx="995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C6B8EB"/>
                </a:solidFill>
              </a:rPr>
              <a:t>Steps</a:t>
            </a:r>
            <a:endParaRPr b="1">
              <a:solidFill>
                <a:srgbClr val="C6B8EB"/>
              </a:solidFill>
            </a:endParaRPr>
          </a:p>
        </p:txBody>
      </p:sp>
      <p:sp>
        <p:nvSpPr>
          <p:cNvPr id="694" name="Google Shape;694;p51"/>
          <p:cNvSpPr/>
          <p:nvPr/>
        </p:nvSpPr>
        <p:spPr>
          <a:xfrm>
            <a:off x="1859563" y="3257725"/>
            <a:ext cx="1145100" cy="64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types of features: lots of categorical?</a:t>
            </a:r>
            <a:endParaRPr sz="900"/>
          </a:p>
        </p:txBody>
      </p:sp>
      <p:sp>
        <p:nvSpPr>
          <p:cNvPr id="695" name="Google Shape;695;p51"/>
          <p:cNvSpPr/>
          <p:nvPr/>
        </p:nvSpPr>
        <p:spPr>
          <a:xfrm>
            <a:off x="1859563" y="2208875"/>
            <a:ext cx="1145100" cy="64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look at count of missingness</a:t>
            </a:r>
            <a:endParaRPr sz="900"/>
          </a:p>
        </p:txBody>
      </p:sp>
      <p:sp>
        <p:nvSpPr>
          <p:cNvPr id="696" name="Google Shape;696;p51"/>
          <p:cNvSpPr/>
          <p:nvPr/>
        </p:nvSpPr>
        <p:spPr>
          <a:xfrm>
            <a:off x="1859563" y="2852675"/>
            <a:ext cx="1145100" cy="2181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rPr>
              <a:t>how to handle</a:t>
            </a:r>
            <a:endParaRPr sz="900">
              <a:solidFill>
                <a:schemeClr val="lt1"/>
              </a:solidFill>
            </a:endParaRPr>
          </a:p>
        </p:txBody>
      </p:sp>
      <p:sp>
        <p:nvSpPr>
          <p:cNvPr id="697" name="Google Shape;697;p51"/>
          <p:cNvSpPr/>
          <p:nvPr/>
        </p:nvSpPr>
        <p:spPr>
          <a:xfrm>
            <a:off x="1859563" y="3901525"/>
            <a:ext cx="1145100" cy="2181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rPr>
              <a:t>feature encoding</a:t>
            </a:r>
            <a:endParaRPr sz="900">
              <a:solidFill>
                <a:schemeClr val="lt1"/>
              </a:solidFill>
            </a:endParaRPr>
          </a:p>
        </p:txBody>
      </p:sp>
      <p:sp>
        <p:nvSpPr>
          <p:cNvPr id="698" name="Google Shape;698;p51"/>
          <p:cNvSpPr/>
          <p:nvPr/>
        </p:nvSpPr>
        <p:spPr>
          <a:xfrm>
            <a:off x="4802400" y="2213375"/>
            <a:ext cx="1145100" cy="64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skewed data</a:t>
            </a:r>
            <a:endParaRPr sz="900"/>
          </a:p>
        </p:txBody>
      </p:sp>
      <p:sp>
        <p:nvSpPr>
          <p:cNvPr id="699" name="Google Shape;699;p51"/>
          <p:cNvSpPr/>
          <p:nvPr/>
        </p:nvSpPr>
        <p:spPr>
          <a:xfrm>
            <a:off x="4802400" y="2857175"/>
            <a:ext cx="1145100" cy="2730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rPr>
              <a:t>transformation</a:t>
            </a:r>
            <a:endParaRPr sz="9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52"/>
          <p:cNvSpPr txBox="1"/>
          <p:nvPr>
            <p:ph type="title"/>
          </p:nvPr>
        </p:nvSpPr>
        <p:spPr>
          <a:xfrm>
            <a:off x="616500" y="597425"/>
            <a:ext cx="3651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420">
                <a:latin typeface="Staatliches"/>
                <a:ea typeface="Staatliches"/>
                <a:cs typeface="Staatliches"/>
                <a:sym typeface="Staatliches"/>
              </a:rPr>
              <a:t>Evaluation Metrics</a:t>
            </a:r>
            <a:endParaRPr sz="3420">
              <a:latin typeface="Staatliches"/>
              <a:ea typeface="Staatliches"/>
              <a:cs typeface="Staatliches"/>
              <a:sym typeface="Staatliches"/>
            </a:endParaRPr>
          </a:p>
        </p:txBody>
      </p:sp>
      <p:sp>
        <p:nvSpPr>
          <p:cNvPr id="705" name="Google Shape;705;p52"/>
          <p:cNvSpPr txBox="1"/>
          <p:nvPr>
            <p:ph idx="1" type="body"/>
          </p:nvPr>
        </p:nvSpPr>
        <p:spPr>
          <a:xfrm>
            <a:off x="464100" y="1152475"/>
            <a:ext cx="3873300" cy="339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rPr>
              <a:t>There are various metrics for evaluation performance of machine learning models. </a:t>
            </a:r>
            <a:endParaRPr sz="1600">
              <a:solidFill>
                <a:schemeClr val="dk1"/>
              </a:solidFill>
            </a:endParaRPr>
          </a:p>
          <a:p>
            <a:pPr indent="0" lvl="0" marL="0" rtl="0" algn="l">
              <a:spcBef>
                <a:spcPts val="1200"/>
              </a:spcBef>
              <a:spcAft>
                <a:spcPts val="0"/>
              </a:spcAft>
              <a:buNone/>
            </a:pPr>
            <a:r>
              <a:t/>
            </a:r>
            <a:endParaRPr sz="1600">
              <a:solidFill>
                <a:schemeClr val="dk1"/>
              </a:solidFill>
            </a:endParaRPr>
          </a:p>
          <a:p>
            <a:pPr indent="0" lvl="0" marL="0" rtl="0" algn="l">
              <a:spcBef>
                <a:spcPts val="1200"/>
              </a:spcBef>
              <a:spcAft>
                <a:spcPts val="0"/>
              </a:spcAft>
              <a:buNone/>
            </a:pPr>
            <a:r>
              <a:t/>
            </a:r>
            <a:endParaRPr sz="1600">
              <a:solidFill>
                <a:schemeClr val="dk1"/>
              </a:solidFill>
            </a:endParaRPr>
          </a:p>
          <a:p>
            <a:pPr indent="0" lvl="0" marL="0" rtl="0" algn="l">
              <a:spcBef>
                <a:spcPts val="1200"/>
              </a:spcBef>
              <a:spcAft>
                <a:spcPts val="0"/>
              </a:spcAft>
              <a:buNone/>
            </a:pPr>
            <a:r>
              <a:t/>
            </a:r>
            <a:endParaRPr sz="1600">
              <a:solidFill>
                <a:schemeClr val="dk1"/>
              </a:solidFill>
            </a:endParaRPr>
          </a:p>
          <a:p>
            <a:pPr indent="0" lvl="0" marL="0" rtl="0" algn="l">
              <a:spcBef>
                <a:spcPts val="1200"/>
              </a:spcBef>
              <a:spcAft>
                <a:spcPts val="1200"/>
              </a:spcAft>
              <a:buNone/>
            </a:pPr>
            <a:r>
              <a:rPr lang="en" sz="1600">
                <a:solidFill>
                  <a:schemeClr val="dk1"/>
                </a:solidFill>
              </a:rPr>
              <a:t>We’re going to be looking at some of these metrics for both </a:t>
            </a:r>
            <a:r>
              <a:rPr lang="en" sz="1600">
                <a:solidFill>
                  <a:schemeClr val="dk1"/>
                </a:solidFill>
              </a:rPr>
              <a:t>classification and regression.</a:t>
            </a:r>
            <a:endParaRPr sz="1600">
              <a:solidFill>
                <a:schemeClr val="dk1"/>
              </a:solidFill>
            </a:endParaRPr>
          </a:p>
        </p:txBody>
      </p:sp>
      <p:sp>
        <p:nvSpPr>
          <p:cNvPr id="706" name="Google Shape;706;p52"/>
          <p:cNvSpPr txBox="1"/>
          <p:nvPr/>
        </p:nvSpPr>
        <p:spPr>
          <a:xfrm>
            <a:off x="4981575" y="771475"/>
            <a:ext cx="3651600" cy="359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1"/>
                </a:solidFill>
              </a:rPr>
              <a:t>When we </a:t>
            </a:r>
            <a:r>
              <a:rPr b="1" lang="en" sz="1600">
                <a:solidFill>
                  <a:schemeClr val="dk1"/>
                </a:solidFill>
              </a:rPr>
              <a:t>predict a binary feature</a:t>
            </a:r>
            <a:r>
              <a:rPr lang="en" sz="1600">
                <a:solidFill>
                  <a:schemeClr val="dk1"/>
                </a:solidFill>
              </a:rPr>
              <a:t>, we can do either </a:t>
            </a:r>
            <a:r>
              <a:rPr lang="en" sz="1600">
                <a:solidFill>
                  <a:schemeClr val="dk1"/>
                </a:solidFill>
              </a:rPr>
              <a:t>classification</a:t>
            </a:r>
            <a:r>
              <a:rPr lang="en" sz="1600">
                <a:solidFill>
                  <a:schemeClr val="dk1"/>
                </a:solidFill>
              </a:rPr>
              <a:t> or regression.</a:t>
            </a:r>
            <a:endParaRPr sz="1600">
              <a:solidFill>
                <a:schemeClr val="dk1"/>
              </a:solidFill>
            </a:endParaRPr>
          </a:p>
          <a:p>
            <a:pPr indent="0" lvl="0" marL="0" rtl="0" algn="l">
              <a:lnSpc>
                <a:spcPct val="115000"/>
              </a:lnSpc>
              <a:spcBef>
                <a:spcPts val="1200"/>
              </a:spcBef>
              <a:spcAft>
                <a:spcPts val="0"/>
              </a:spcAft>
              <a:buNone/>
            </a:pPr>
            <a:r>
              <a:t/>
            </a:r>
            <a:endParaRPr sz="1600">
              <a:solidFill>
                <a:schemeClr val="dk1"/>
              </a:solidFill>
            </a:endParaRPr>
          </a:p>
          <a:p>
            <a:pPr indent="0" lvl="0" marL="0" rtl="0" algn="l">
              <a:lnSpc>
                <a:spcPct val="115000"/>
              </a:lnSpc>
              <a:spcBef>
                <a:spcPts val="1200"/>
              </a:spcBef>
              <a:spcAft>
                <a:spcPts val="0"/>
              </a:spcAft>
              <a:buNone/>
            </a:pPr>
            <a:r>
              <a:t/>
            </a:r>
            <a:endParaRPr sz="1600">
              <a:solidFill>
                <a:schemeClr val="dk1"/>
              </a:solidFill>
            </a:endParaRPr>
          </a:p>
          <a:p>
            <a:pPr indent="0" lvl="0" marL="0" rtl="0" algn="l">
              <a:lnSpc>
                <a:spcPct val="115000"/>
              </a:lnSpc>
              <a:spcBef>
                <a:spcPts val="1200"/>
              </a:spcBef>
              <a:spcAft>
                <a:spcPts val="0"/>
              </a:spcAft>
              <a:buNone/>
            </a:pPr>
            <a:r>
              <a:t/>
            </a:r>
            <a:endParaRPr sz="1600">
              <a:solidFill>
                <a:schemeClr val="dk1"/>
              </a:solidFill>
            </a:endParaRPr>
          </a:p>
          <a:p>
            <a:pPr indent="0" lvl="0" marL="0" rtl="0" algn="l">
              <a:lnSpc>
                <a:spcPct val="115000"/>
              </a:lnSpc>
              <a:spcBef>
                <a:spcPts val="1200"/>
              </a:spcBef>
              <a:spcAft>
                <a:spcPts val="1200"/>
              </a:spcAft>
              <a:buNone/>
            </a:pPr>
            <a:r>
              <a:rPr lang="en" sz="1600">
                <a:solidFill>
                  <a:schemeClr val="dk1"/>
                </a:solidFill>
              </a:rPr>
              <a:t>Let’s build a survival model for </a:t>
            </a:r>
            <a:r>
              <a:rPr lang="en" sz="1600">
                <a:solidFill>
                  <a:schemeClr val="dk1"/>
                </a:solidFill>
              </a:rPr>
              <a:t>Titanic</a:t>
            </a:r>
            <a:r>
              <a:rPr lang="en" sz="1600">
                <a:solidFill>
                  <a:schemeClr val="dk1"/>
                </a:solidFill>
              </a:rPr>
              <a:t> passengers, and evaluate how good our model is at </a:t>
            </a:r>
            <a:r>
              <a:rPr b="1" lang="en" sz="1600">
                <a:solidFill>
                  <a:schemeClr val="dk1"/>
                </a:solidFill>
              </a:rPr>
              <a:t>predicting if folks actually survived</a:t>
            </a:r>
            <a:r>
              <a:rPr lang="en" sz="1600">
                <a:solidFill>
                  <a:schemeClr val="dk1"/>
                </a:solidFill>
              </a:rPr>
              <a:t>.</a:t>
            </a:r>
            <a:endParaRPr sz="1600">
              <a:solidFill>
                <a:schemeClr val="dk1"/>
              </a:solidFill>
            </a:endParaRPr>
          </a:p>
        </p:txBody>
      </p:sp>
      <p:pic>
        <p:nvPicPr>
          <p:cNvPr id="707" name="Google Shape;707;p52"/>
          <p:cNvPicPr preferRelativeResize="0"/>
          <p:nvPr/>
        </p:nvPicPr>
        <p:blipFill rotWithShape="1">
          <a:blip r:embed="rId3">
            <a:alphaModFix/>
          </a:blip>
          <a:srcRect b="14755" l="0" r="0" t="0"/>
          <a:stretch/>
        </p:blipFill>
        <p:spPr>
          <a:xfrm>
            <a:off x="1485025" y="1826950"/>
            <a:ext cx="1953100" cy="1664875"/>
          </a:xfrm>
          <a:prstGeom prst="rect">
            <a:avLst/>
          </a:prstGeom>
          <a:noFill/>
          <a:ln>
            <a:noFill/>
          </a:ln>
        </p:spPr>
      </p:pic>
      <p:pic>
        <p:nvPicPr>
          <p:cNvPr id="708" name="Google Shape;708;p52"/>
          <p:cNvPicPr preferRelativeResize="0"/>
          <p:nvPr/>
        </p:nvPicPr>
        <p:blipFill rotWithShape="1">
          <a:blip r:embed="rId4">
            <a:alphaModFix/>
          </a:blip>
          <a:srcRect b="56859" l="13137" r="39088" t="0"/>
          <a:stretch/>
        </p:blipFill>
        <p:spPr>
          <a:xfrm>
            <a:off x="6086525" y="1220675"/>
            <a:ext cx="1880975" cy="1698575"/>
          </a:xfrm>
          <a:prstGeom prst="rect">
            <a:avLst/>
          </a:prstGeom>
          <a:noFill/>
          <a:ln>
            <a:noFill/>
          </a:ln>
        </p:spPr>
      </p:pic>
      <p:sp>
        <p:nvSpPr>
          <p:cNvPr id="709" name="Google Shape;709;p52"/>
          <p:cNvSpPr txBox="1"/>
          <p:nvPr/>
        </p:nvSpPr>
        <p:spPr>
          <a:xfrm>
            <a:off x="7308475" y="2716950"/>
            <a:ext cx="7311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000">
                <a:solidFill>
                  <a:schemeClr val="dk1"/>
                </a:solidFill>
              </a:rPr>
              <a:t>survived</a:t>
            </a:r>
            <a:endParaRPr sz="1000"/>
          </a:p>
        </p:txBody>
      </p:sp>
      <p:sp>
        <p:nvSpPr>
          <p:cNvPr id="710" name="Google Shape;710;p52"/>
          <p:cNvSpPr txBox="1"/>
          <p:nvPr/>
        </p:nvSpPr>
        <p:spPr>
          <a:xfrm>
            <a:off x="6188200" y="2716950"/>
            <a:ext cx="10350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000">
                <a:solidFill>
                  <a:schemeClr val="dk1"/>
                </a:solidFill>
              </a:rPr>
              <a:t>did not </a:t>
            </a:r>
            <a:r>
              <a:rPr lang="en" sz="1000">
                <a:solidFill>
                  <a:schemeClr val="dk1"/>
                </a:solidFill>
              </a:rPr>
              <a:t>survive</a:t>
            </a:r>
            <a:endParaRPr sz="10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53"/>
          <p:cNvSpPr txBox="1"/>
          <p:nvPr/>
        </p:nvSpPr>
        <p:spPr>
          <a:xfrm>
            <a:off x="1670475" y="419100"/>
            <a:ext cx="5886600" cy="93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2"/>
                </a:solidFill>
              </a:rPr>
              <a:t>Run all code chunks in the Evaluation Metrics section</a:t>
            </a:r>
            <a:endParaRPr>
              <a:solidFill>
                <a:schemeClr val="dk1"/>
              </a:solidFill>
            </a:endParaRPr>
          </a:p>
          <a:p>
            <a:pPr indent="0" lvl="0" marL="0" rtl="0" algn="l">
              <a:lnSpc>
                <a:spcPct val="115000"/>
              </a:lnSpc>
              <a:spcBef>
                <a:spcPts val="1200"/>
              </a:spcBef>
              <a:spcAft>
                <a:spcPts val="1200"/>
              </a:spcAft>
              <a:buNone/>
            </a:pPr>
            <a:r>
              <a:t/>
            </a:r>
            <a:endParaRPr sz="1800">
              <a:solidFill>
                <a:schemeClr val="dk2"/>
              </a:solidFill>
            </a:endParaRPr>
          </a:p>
        </p:txBody>
      </p:sp>
      <p:pic>
        <p:nvPicPr>
          <p:cNvPr id="716" name="Google Shape;716;p53"/>
          <p:cNvPicPr preferRelativeResize="0"/>
          <p:nvPr/>
        </p:nvPicPr>
        <p:blipFill>
          <a:blip r:embed="rId3">
            <a:alphaModFix/>
          </a:blip>
          <a:stretch>
            <a:fillRect/>
          </a:stretch>
        </p:blipFill>
        <p:spPr>
          <a:xfrm>
            <a:off x="1289475" y="974675"/>
            <a:ext cx="6114452" cy="37021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1" name="Shape 111"/>
        <p:cNvGrpSpPr/>
        <p:nvPr/>
      </p:nvGrpSpPr>
      <p:grpSpPr>
        <a:xfrm>
          <a:off x="0" y="0"/>
          <a:ext cx="0" cy="0"/>
          <a:chOff x="0" y="0"/>
          <a:chExt cx="0" cy="0"/>
        </a:xfrm>
      </p:grpSpPr>
      <p:grpSp>
        <p:nvGrpSpPr>
          <p:cNvPr id="112" name="Google Shape;112;p27"/>
          <p:cNvGrpSpPr/>
          <p:nvPr/>
        </p:nvGrpSpPr>
        <p:grpSpPr>
          <a:xfrm>
            <a:off x="1980873" y="861617"/>
            <a:ext cx="2556081" cy="3981769"/>
            <a:chOff x="299500" y="265350"/>
            <a:chExt cx="2797200" cy="4612800"/>
          </a:xfrm>
        </p:grpSpPr>
        <p:sp>
          <p:nvSpPr>
            <p:cNvPr id="113" name="Google Shape;113;p27"/>
            <p:cNvSpPr/>
            <p:nvPr/>
          </p:nvSpPr>
          <p:spPr>
            <a:xfrm>
              <a:off x="299500" y="265350"/>
              <a:ext cx="2797200" cy="461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 name="Google Shape;114;p27"/>
            <p:cNvSpPr txBox="1"/>
            <p:nvPr/>
          </p:nvSpPr>
          <p:spPr>
            <a:xfrm>
              <a:off x="359127" y="349670"/>
              <a:ext cx="2678100" cy="74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chemeClr val="dk1"/>
                  </a:solidFill>
                </a:rPr>
                <a:t>Lecture</a:t>
              </a:r>
              <a:endParaRPr sz="3000">
                <a:solidFill>
                  <a:schemeClr val="dk1"/>
                </a:solidFill>
              </a:endParaRPr>
            </a:p>
          </p:txBody>
        </p:sp>
        <p:sp>
          <p:nvSpPr>
            <p:cNvPr id="115" name="Google Shape;115;p27"/>
            <p:cNvSpPr txBox="1"/>
            <p:nvPr/>
          </p:nvSpPr>
          <p:spPr>
            <a:xfrm>
              <a:off x="359127" y="3937833"/>
              <a:ext cx="2678100" cy="74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rPr>
                <a:t>Palmer Penguins</a:t>
              </a:r>
              <a:endParaRPr sz="2000">
                <a:solidFill>
                  <a:schemeClr val="dk1"/>
                </a:solidFill>
              </a:endParaRPr>
            </a:p>
            <a:p>
              <a:pPr indent="0" lvl="0" marL="0" rtl="0" algn="ctr">
                <a:spcBef>
                  <a:spcPts val="0"/>
                </a:spcBef>
                <a:spcAft>
                  <a:spcPts val="0"/>
                </a:spcAft>
                <a:buNone/>
              </a:pPr>
              <a:r>
                <a:rPr lang="en" sz="1000">
                  <a:solidFill>
                    <a:schemeClr val="dk1"/>
                  </a:solidFill>
                </a:rPr>
                <a:t>link: </a:t>
              </a:r>
              <a:r>
                <a:rPr lang="en" sz="1000" u="sng">
                  <a:solidFill>
                    <a:schemeClr val="hlink"/>
                  </a:solidFill>
                  <a:hlinkClick r:id="rId4"/>
                </a:rPr>
                <a:t>github</a:t>
              </a:r>
              <a:endParaRPr sz="1000">
                <a:solidFill>
                  <a:schemeClr val="dk1"/>
                </a:solidFill>
              </a:endParaRPr>
            </a:p>
          </p:txBody>
        </p:sp>
      </p:grpSp>
      <p:grpSp>
        <p:nvGrpSpPr>
          <p:cNvPr id="116" name="Google Shape;116;p27"/>
          <p:cNvGrpSpPr/>
          <p:nvPr/>
        </p:nvGrpSpPr>
        <p:grpSpPr>
          <a:xfrm>
            <a:off x="4607058" y="861617"/>
            <a:ext cx="2556081" cy="3981769"/>
            <a:chOff x="3173416" y="265350"/>
            <a:chExt cx="2797200" cy="4612800"/>
          </a:xfrm>
        </p:grpSpPr>
        <p:sp>
          <p:nvSpPr>
            <p:cNvPr id="117" name="Google Shape;117;p27"/>
            <p:cNvSpPr/>
            <p:nvPr/>
          </p:nvSpPr>
          <p:spPr>
            <a:xfrm>
              <a:off x="3173416" y="265350"/>
              <a:ext cx="2797200" cy="461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8" name="Google Shape;118;p27"/>
            <p:cNvSpPr txBox="1"/>
            <p:nvPr/>
          </p:nvSpPr>
          <p:spPr>
            <a:xfrm>
              <a:off x="3233026" y="349670"/>
              <a:ext cx="2678100" cy="74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chemeClr val="dk1"/>
                  </a:solidFill>
                </a:rPr>
                <a:t>HW1 + Lab1</a:t>
              </a:r>
              <a:endParaRPr sz="3000">
                <a:solidFill>
                  <a:schemeClr val="dk1"/>
                </a:solidFill>
              </a:endParaRPr>
            </a:p>
          </p:txBody>
        </p:sp>
        <p:sp>
          <p:nvSpPr>
            <p:cNvPr id="119" name="Google Shape;119;p27"/>
            <p:cNvSpPr txBox="1"/>
            <p:nvPr/>
          </p:nvSpPr>
          <p:spPr>
            <a:xfrm>
              <a:off x="3233026" y="3937833"/>
              <a:ext cx="2678100" cy="74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rPr>
                <a:t>Titanic</a:t>
              </a:r>
              <a:endParaRPr sz="2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link: </a:t>
              </a:r>
              <a:r>
                <a:rPr lang="en" sz="1000" u="sng">
                  <a:solidFill>
                    <a:schemeClr val="accent5"/>
                  </a:solidFill>
                  <a:hlinkClick r:id="rId5">
                    <a:extLst>
                      <a:ext uri="{A12FA001-AC4F-418D-AE19-62706E023703}">
                        <ahyp:hlinkClr val="tx"/>
                      </a:ext>
                    </a:extLst>
                  </a:hlinkClick>
                </a:rPr>
                <a:t>github</a:t>
              </a:r>
              <a:endParaRPr sz="1000">
                <a:solidFill>
                  <a:schemeClr val="dk1"/>
                </a:solidFill>
              </a:endParaRPr>
            </a:p>
          </p:txBody>
        </p:sp>
        <p:pic>
          <p:nvPicPr>
            <p:cNvPr descr="a model of a cruise ship is floating in the water (Provided by Tenor)" id="120" name="Google Shape;120;p27"/>
            <p:cNvPicPr preferRelativeResize="0"/>
            <p:nvPr/>
          </p:nvPicPr>
          <p:blipFill rotWithShape="1">
            <a:blip r:embed="rId6">
              <a:alphaModFix/>
            </a:blip>
            <a:srcRect b="0" l="27941" r="6437" t="0"/>
            <a:stretch/>
          </p:blipFill>
          <p:spPr>
            <a:xfrm>
              <a:off x="3528250" y="1565550"/>
              <a:ext cx="2018150" cy="1729100"/>
            </a:xfrm>
            <a:prstGeom prst="rect">
              <a:avLst/>
            </a:prstGeom>
            <a:noFill/>
            <a:ln>
              <a:noFill/>
            </a:ln>
          </p:spPr>
        </p:pic>
      </p:grpSp>
      <p:sp>
        <p:nvSpPr>
          <p:cNvPr id="121" name="Google Shape;121;p27"/>
          <p:cNvSpPr txBox="1"/>
          <p:nvPr/>
        </p:nvSpPr>
        <p:spPr>
          <a:xfrm>
            <a:off x="1506438" y="215125"/>
            <a:ext cx="60441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chemeClr val="lt1"/>
                </a:solidFill>
              </a:rPr>
              <a:t>Datasets This Week</a:t>
            </a:r>
            <a:endParaRPr>
              <a:solidFill>
                <a:schemeClr val="lt1"/>
              </a:solidFill>
            </a:endParaRPr>
          </a:p>
        </p:txBody>
      </p:sp>
      <p:pic>
        <p:nvPicPr>
          <p:cNvPr descr="a penguin is standing in front of a map that says madagascar on it (Provided by Tenor)" id="122" name="Google Shape;122;p27"/>
          <p:cNvPicPr preferRelativeResize="0"/>
          <p:nvPr/>
        </p:nvPicPr>
        <p:blipFill rotWithShape="1">
          <a:blip r:embed="rId7">
            <a:alphaModFix/>
          </a:blip>
          <a:srcRect b="0" l="36659" r="19702" t="0"/>
          <a:stretch/>
        </p:blipFill>
        <p:spPr>
          <a:xfrm>
            <a:off x="2472038" y="1873700"/>
            <a:ext cx="1573750" cy="1832150"/>
          </a:xfrm>
          <a:prstGeom prst="rect">
            <a:avLst/>
          </a:prstGeom>
          <a:noFill/>
          <a:ln>
            <a:noFill/>
          </a:ln>
        </p:spPr>
      </p:pic>
      <p:grpSp>
        <p:nvGrpSpPr>
          <p:cNvPr id="123" name="Google Shape;123;p27"/>
          <p:cNvGrpSpPr/>
          <p:nvPr/>
        </p:nvGrpSpPr>
        <p:grpSpPr>
          <a:xfrm>
            <a:off x="4700934" y="861617"/>
            <a:ext cx="2556081" cy="3981769"/>
            <a:chOff x="6047309" y="265350"/>
            <a:chExt cx="2797200" cy="4612800"/>
          </a:xfrm>
        </p:grpSpPr>
        <p:sp>
          <p:nvSpPr>
            <p:cNvPr id="124" name="Google Shape;124;p27"/>
            <p:cNvSpPr/>
            <p:nvPr/>
          </p:nvSpPr>
          <p:spPr>
            <a:xfrm>
              <a:off x="6047309" y="265350"/>
              <a:ext cx="2797200" cy="461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 name="Google Shape;125;p27"/>
            <p:cNvSpPr txBox="1"/>
            <p:nvPr/>
          </p:nvSpPr>
          <p:spPr>
            <a:xfrm>
              <a:off x="6106938" y="349670"/>
              <a:ext cx="2678100" cy="74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chemeClr val="dk1"/>
                  </a:solidFill>
                </a:rPr>
                <a:t>Lab</a:t>
              </a:r>
              <a:endParaRPr sz="3000">
                <a:solidFill>
                  <a:schemeClr val="dk1"/>
                </a:solidFill>
              </a:endParaRPr>
            </a:p>
          </p:txBody>
        </p:sp>
        <p:sp>
          <p:nvSpPr>
            <p:cNvPr id="126" name="Google Shape;126;p27"/>
            <p:cNvSpPr txBox="1"/>
            <p:nvPr/>
          </p:nvSpPr>
          <p:spPr>
            <a:xfrm>
              <a:off x="6106938" y="3673005"/>
              <a:ext cx="2678100" cy="1069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dk1"/>
                  </a:solidFill>
                </a:rPr>
                <a:t>Wisconsin </a:t>
              </a:r>
              <a:endParaRPr sz="1900">
                <a:solidFill>
                  <a:schemeClr val="dk1"/>
                </a:solidFill>
              </a:endParaRPr>
            </a:p>
            <a:p>
              <a:pPr indent="0" lvl="0" marL="0" rtl="0" algn="ctr">
                <a:spcBef>
                  <a:spcPts val="0"/>
                </a:spcBef>
                <a:spcAft>
                  <a:spcPts val="0"/>
                </a:spcAft>
                <a:buNone/>
              </a:pPr>
              <a:r>
                <a:rPr lang="en" sz="1900">
                  <a:solidFill>
                    <a:schemeClr val="dk1"/>
                  </a:solidFill>
                </a:rPr>
                <a:t>Breast Cancer</a:t>
              </a:r>
              <a:endParaRPr sz="1900">
                <a:solidFill>
                  <a:schemeClr val="dk1"/>
                </a:solidFill>
              </a:endParaRPr>
            </a:p>
            <a:p>
              <a:pPr indent="0" lvl="0" marL="0" rtl="0" algn="ctr">
                <a:spcBef>
                  <a:spcPts val="0"/>
                </a:spcBef>
                <a:spcAft>
                  <a:spcPts val="0"/>
                </a:spcAft>
                <a:buNone/>
              </a:pPr>
              <a:r>
                <a:rPr lang="en" sz="1000">
                  <a:solidFill>
                    <a:schemeClr val="dk1"/>
                  </a:solidFill>
                </a:rPr>
                <a:t>link: </a:t>
              </a:r>
              <a:r>
                <a:rPr lang="en" sz="1000" u="sng">
                  <a:solidFill>
                    <a:schemeClr val="hlink"/>
                  </a:solidFill>
                  <a:hlinkClick r:id="rId8"/>
                </a:rPr>
                <a:t>kaggle</a:t>
              </a:r>
              <a:endParaRPr sz="1000">
                <a:solidFill>
                  <a:schemeClr val="dk1"/>
                </a:solidFill>
              </a:endParaRPr>
            </a:p>
          </p:txBody>
        </p:sp>
      </p:grpSp>
      <p:sp>
        <p:nvSpPr>
          <p:cNvPr id="127" name="Google Shape;127;p27"/>
          <p:cNvSpPr txBox="1"/>
          <p:nvPr/>
        </p:nvSpPr>
        <p:spPr>
          <a:xfrm>
            <a:off x="1506438" y="215125"/>
            <a:ext cx="60441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chemeClr val="lt1"/>
                </a:solidFill>
              </a:rPr>
              <a:t>Datasets This Week</a:t>
            </a:r>
            <a:endParaRPr>
              <a:solidFill>
                <a:schemeClr val="lt1"/>
              </a:solidFill>
            </a:endParaRPr>
          </a:p>
        </p:txBody>
      </p:sp>
      <p:pic>
        <p:nvPicPr>
          <p:cNvPr id="128" name="Google Shape;128;p27"/>
          <p:cNvPicPr preferRelativeResize="0"/>
          <p:nvPr/>
        </p:nvPicPr>
        <p:blipFill rotWithShape="1">
          <a:blip r:embed="rId9">
            <a:alphaModFix/>
          </a:blip>
          <a:srcRect b="14908" l="0" r="0" t="0"/>
          <a:stretch/>
        </p:blipFill>
        <p:spPr>
          <a:xfrm>
            <a:off x="5208175" y="2050725"/>
            <a:ext cx="1617576" cy="1376475"/>
          </a:xfrm>
          <a:prstGeom prst="rect">
            <a:avLst/>
          </a:prstGeom>
          <a:noFill/>
          <a:ln>
            <a:noFill/>
          </a:ln>
        </p:spPr>
      </p:pic>
      <p:grpSp>
        <p:nvGrpSpPr>
          <p:cNvPr id="129" name="Google Shape;129;p27"/>
          <p:cNvGrpSpPr/>
          <p:nvPr/>
        </p:nvGrpSpPr>
        <p:grpSpPr>
          <a:xfrm>
            <a:off x="1922370" y="861617"/>
            <a:ext cx="2556081" cy="3981769"/>
            <a:chOff x="3173416" y="265350"/>
            <a:chExt cx="2797200" cy="4612800"/>
          </a:xfrm>
        </p:grpSpPr>
        <p:sp>
          <p:nvSpPr>
            <p:cNvPr id="130" name="Google Shape;130;p27"/>
            <p:cNvSpPr/>
            <p:nvPr/>
          </p:nvSpPr>
          <p:spPr>
            <a:xfrm>
              <a:off x="3173416" y="265350"/>
              <a:ext cx="2797200" cy="4612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 name="Google Shape;131;p27"/>
            <p:cNvSpPr txBox="1"/>
            <p:nvPr/>
          </p:nvSpPr>
          <p:spPr>
            <a:xfrm>
              <a:off x="3233026" y="349670"/>
              <a:ext cx="2678100" cy="74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t>Lecture</a:t>
              </a:r>
              <a:endParaRPr sz="3000">
                <a:solidFill>
                  <a:srgbClr val="000000"/>
                </a:solidFill>
              </a:endParaRPr>
            </a:p>
          </p:txBody>
        </p:sp>
        <p:sp>
          <p:nvSpPr>
            <p:cNvPr id="132" name="Google Shape;132;p27"/>
            <p:cNvSpPr txBox="1"/>
            <p:nvPr/>
          </p:nvSpPr>
          <p:spPr>
            <a:xfrm>
              <a:off x="3233026" y="3937833"/>
              <a:ext cx="2678100" cy="74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rgbClr val="000000"/>
                  </a:solidFill>
                </a:rPr>
                <a:t>Titanic</a:t>
              </a:r>
              <a:endParaRPr sz="2000">
                <a:solidFill>
                  <a:srgbClr val="000000"/>
                </a:solidFill>
              </a:endParaRPr>
            </a:p>
            <a:p>
              <a:pPr indent="0" lvl="0" marL="0" rtl="0" algn="ctr">
                <a:spcBef>
                  <a:spcPts val="0"/>
                </a:spcBef>
                <a:spcAft>
                  <a:spcPts val="0"/>
                </a:spcAft>
                <a:buClr>
                  <a:srgbClr val="000000"/>
                </a:buClr>
                <a:buSzPts val="1100"/>
                <a:buFont typeface="Arial"/>
                <a:buNone/>
              </a:pPr>
              <a:r>
                <a:rPr lang="en" sz="1000">
                  <a:solidFill>
                    <a:srgbClr val="000000"/>
                  </a:solidFill>
                </a:rPr>
                <a:t>link: </a:t>
              </a:r>
              <a:r>
                <a:rPr lang="en" sz="1000" u="sng">
                  <a:solidFill>
                    <a:srgbClr val="0097A7"/>
                  </a:solidFill>
                  <a:hlinkClick r:id="rId10">
                    <a:extLst>
                      <a:ext uri="{A12FA001-AC4F-418D-AE19-62706E023703}">
                        <ahyp:hlinkClr val="tx"/>
                      </a:ext>
                    </a:extLst>
                  </a:hlinkClick>
                </a:rPr>
                <a:t>github</a:t>
              </a:r>
              <a:endParaRPr sz="1000">
                <a:solidFill>
                  <a:srgbClr val="000000"/>
                </a:solidFill>
              </a:endParaRPr>
            </a:p>
          </p:txBody>
        </p:sp>
      </p:grpSp>
      <p:pic>
        <p:nvPicPr>
          <p:cNvPr id="133" name="Google Shape;133;p27"/>
          <p:cNvPicPr preferRelativeResize="0"/>
          <p:nvPr/>
        </p:nvPicPr>
        <p:blipFill rotWithShape="1">
          <a:blip r:embed="rId11">
            <a:alphaModFix/>
          </a:blip>
          <a:srcRect b="23780" l="0" r="0" t="0"/>
          <a:stretch/>
        </p:blipFill>
        <p:spPr>
          <a:xfrm>
            <a:off x="2296625" y="1974525"/>
            <a:ext cx="1805874" cy="13764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pic>
        <p:nvPicPr>
          <p:cNvPr id="721" name="Google Shape;721;p54"/>
          <p:cNvPicPr preferRelativeResize="0"/>
          <p:nvPr/>
        </p:nvPicPr>
        <p:blipFill>
          <a:blip r:embed="rId3">
            <a:alphaModFix/>
          </a:blip>
          <a:stretch>
            <a:fillRect/>
          </a:stretch>
        </p:blipFill>
        <p:spPr>
          <a:xfrm>
            <a:off x="1104900" y="1033200"/>
            <a:ext cx="6363715" cy="3222252"/>
          </a:xfrm>
          <a:prstGeom prst="rect">
            <a:avLst/>
          </a:prstGeom>
          <a:noFill/>
          <a:ln>
            <a:noFill/>
          </a:ln>
        </p:spPr>
      </p:pic>
      <p:sp>
        <p:nvSpPr>
          <p:cNvPr id="722" name="Google Shape;722;p54"/>
          <p:cNvSpPr txBox="1"/>
          <p:nvPr/>
        </p:nvSpPr>
        <p:spPr>
          <a:xfrm>
            <a:off x="2394375" y="419100"/>
            <a:ext cx="66858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dk2"/>
                </a:solidFill>
              </a:rPr>
              <a:t>Let’s talk about the </a:t>
            </a:r>
            <a:r>
              <a:rPr b="1" lang="en" sz="1800">
                <a:solidFill>
                  <a:srgbClr val="EB6906"/>
                </a:solidFill>
              </a:rPr>
              <a:t>confusion matrix</a:t>
            </a:r>
            <a:endParaRPr b="1">
              <a:solidFill>
                <a:srgbClr val="EB6906"/>
              </a:solidFill>
            </a:endParaRPr>
          </a:p>
        </p:txBody>
      </p:sp>
      <p:sp>
        <p:nvSpPr>
          <p:cNvPr id="723" name="Google Shape;723;p54"/>
          <p:cNvSpPr/>
          <p:nvPr/>
        </p:nvSpPr>
        <p:spPr>
          <a:xfrm>
            <a:off x="2937300" y="3645850"/>
            <a:ext cx="1133400" cy="424200"/>
          </a:xfrm>
          <a:prstGeom prst="rect">
            <a:avLst/>
          </a:prstGeom>
          <a:noFill/>
          <a:ln cap="flat" cmpd="sng" w="28575">
            <a:solidFill>
              <a:srgbClr val="EB69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4" name="Google Shape;724;p54"/>
          <p:cNvSpPr txBox="1"/>
          <p:nvPr/>
        </p:nvSpPr>
        <p:spPr>
          <a:xfrm>
            <a:off x="200100" y="4486200"/>
            <a:ext cx="15078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dk2"/>
                </a:solidFill>
                <a:latin typeface="Staatliches"/>
                <a:ea typeface="Staatliches"/>
                <a:cs typeface="Staatliches"/>
                <a:sym typeface="Staatliches"/>
              </a:rPr>
              <a:t>classification</a:t>
            </a:r>
            <a:endParaRPr>
              <a:latin typeface="Staatliches"/>
              <a:ea typeface="Staatliches"/>
              <a:cs typeface="Staatliches"/>
              <a:sym typeface="Staatliche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grpSp>
        <p:nvGrpSpPr>
          <p:cNvPr id="729" name="Google Shape;729;p55"/>
          <p:cNvGrpSpPr/>
          <p:nvPr/>
        </p:nvGrpSpPr>
        <p:grpSpPr>
          <a:xfrm>
            <a:off x="485849" y="733572"/>
            <a:ext cx="4559823" cy="2349871"/>
            <a:chOff x="1832325" y="1440825"/>
            <a:chExt cx="3781575" cy="2007750"/>
          </a:xfrm>
        </p:grpSpPr>
        <p:sp>
          <p:nvSpPr>
            <p:cNvPr id="730" name="Google Shape;730;p55"/>
            <p:cNvSpPr/>
            <p:nvPr/>
          </p:nvSpPr>
          <p:spPr>
            <a:xfrm>
              <a:off x="1832325" y="2240931"/>
              <a:ext cx="3781500" cy="119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1" name="Google Shape;731;p55"/>
            <p:cNvSpPr/>
            <p:nvPr/>
          </p:nvSpPr>
          <p:spPr>
            <a:xfrm>
              <a:off x="3118200" y="1440825"/>
              <a:ext cx="2495700" cy="80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732" name="Google Shape;732;p55"/>
            <p:cNvCxnSpPr>
              <a:stCxn id="731" idx="1"/>
              <a:endCxn id="731" idx="3"/>
            </p:cNvCxnSpPr>
            <p:nvPr/>
          </p:nvCxnSpPr>
          <p:spPr>
            <a:xfrm>
              <a:off x="3118200" y="1840875"/>
              <a:ext cx="2495700" cy="0"/>
            </a:xfrm>
            <a:prstGeom prst="straightConnector1">
              <a:avLst/>
            </a:prstGeom>
            <a:noFill/>
            <a:ln cap="flat" cmpd="sng" w="9525">
              <a:solidFill>
                <a:schemeClr val="dk2"/>
              </a:solidFill>
              <a:prstDash val="solid"/>
              <a:round/>
              <a:headEnd len="med" w="med" type="none"/>
              <a:tailEnd len="med" w="med" type="none"/>
            </a:ln>
          </p:spPr>
        </p:cxnSp>
        <p:cxnSp>
          <p:nvCxnSpPr>
            <p:cNvPr id="733" name="Google Shape;733;p55"/>
            <p:cNvCxnSpPr>
              <a:endCxn id="730" idx="3"/>
            </p:cNvCxnSpPr>
            <p:nvPr/>
          </p:nvCxnSpPr>
          <p:spPr>
            <a:xfrm>
              <a:off x="2204025" y="2831481"/>
              <a:ext cx="3409800" cy="7200"/>
            </a:xfrm>
            <a:prstGeom prst="straightConnector1">
              <a:avLst/>
            </a:prstGeom>
            <a:noFill/>
            <a:ln cap="flat" cmpd="sng" w="9525">
              <a:solidFill>
                <a:schemeClr val="dk2"/>
              </a:solidFill>
              <a:prstDash val="solid"/>
              <a:round/>
              <a:headEnd len="med" w="med" type="none"/>
              <a:tailEnd len="med" w="med" type="none"/>
            </a:ln>
          </p:spPr>
        </p:cxnSp>
        <p:cxnSp>
          <p:nvCxnSpPr>
            <p:cNvPr id="734" name="Google Shape;734;p55"/>
            <p:cNvCxnSpPr/>
            <p:nvPr/>
          </p:nvCxnSpPr>
          <p:spPr>
            <a:xfrm>
              <a:off x="3118200" y="2248125"/>
              <a:ext cx="0" cy="1181100"/>
            </a:xfrm>
            <a:prstGeom prst="straightConnector1">
              <a:avLst/>
            </a:prstGeom>
            <a:noFill/>
            <a:ln cap="flat" cmpd="sng" w="9525">
              <a:solidFill>
                <a:schemeClr val="dk2"/>
              </a:solidFill>
              <a:prstDash val="solid"/>
              <a:round/>
              <a:headEnd len="med" w="med" type="none"/>
              <a:tailEnd len="med" w="med" type="none"/>
            </a:ln>
          </p:spPr>
        </p:cxnSp>
        <p:cxnSp>
          <p:nvCxnSpPr>
            <p:cNvPr id="735" name="Google Shape;735;p55"/>
            <p:cNvCxnSpPr/>
            <p:nvPr/>
          </p:nvCxnSpPr>
          <p:spPr>
            <a:xfrm flipH="1">
              <a:off x="4359100" y="1839075"/>
              <a:ext cx="22200" cy="1609500"/>
            </a:xfrm>
            <a:prstGeom prst="straightConnector1">
              <a:avLst/>
            </a:prstGeom>
            <a:noFill/>
            <a:ln cap="flat" cmpd="sng" w="9525">
              <a:solidFill>
                <a:schemeClr val="dk2"/>
              </a:solidFill>
              <a:prstDash val="solid"/>
              <a:round/>
              <a:headEnd len="med" w="med" type="none"/>
              <a:tailEnd len="med" w="med" type="none"/>
            </a:ln>
          </p:spPr>
        </p:cxnSp>
      </p:grpSp>
      <p:grpSp>
        <p:nvGrpSpPr>
          <p:cNvPr id="736" name="Google Shape;736;p55"/>
          <p:cNvGrpSpPr/>
          <p:nvPr/>
        </p:nvGrpSpPr>
        <p:grpSpPr>
          <a:xfrm>
            <a:off x="617157" y="839397"/>
            <a:ext cx="4205751" cy="2130330"/>
            <a:chOff x="1944150" y="1534925"/>
            <a:chExt cx="3580276" cy="1894300"/>
          </a:xfrm>
        </p:grpSpPr>
        <p:cxnSp>
          <p:nvCxnSpPr>
            <p:cNvPr id="737" name="Google Shape;737;p55"/>
            <p:cNvCxnSpPr/>
            <p:nvPr/>
          </p:nvCxnSpPr>
          <p:spPr>
            <a:xfrm>
              <a:off x="2193425" y="2248125"/>
              <a:ext cx="0" cy="1181100"/>
            </a:xfrm>
            <a:prstGeom prst="straightConnector1">
              <a:avLst/>
            </a:prstGeom>
            <a:noFill/>
            <a:ln cap="flat" cmpd="sng" w="9525">
              <a:solidFill>
                <a:schemeClr val="dk2"/>
              </a:solidFill>
              <a:prstDash val="solid"/>
              <a:round/>
              <a:headEnd len="med" w="med" type="none"/>
              <a:tailEnd len="med" w="med" type="none"/>
            </a:ln>
          </p:spPr>
        </p:cxnSp>
        <p:cxnSp>
          <p:nvCxnSpPr>
            <p:cNvPr id="738" name="Google Shape;738;p55"/>
            <p:cNvCxnSpPr/>
            <p:nvPr/>
          </p:nvCxnSpPr>
          <p:spPr>
            <a:xfrm>
              <a:off x="2193425" y="2248125"/>
              <a:ext cx="0" cy="1181100"/>
            </a:xfrm>
            <a:prstGeom prst="straightConnector1">
              <a:avLst/>
            </a:prstGeom>
            <a:noFill/>
            <a:ln cap="flat" cmpd="sng" w="9525">
              <a:solidFill>
                <a:schemeClr val="dk2"/>
              </a:solidFill>
              <a:prstDash val="solid"/>
              <a:round/>
              <a:headEnd len="med" w="med" type="none"/>
              <a:tailEnd len="med" w="med" type="none"/>
            </a:ln>
          </p:spPr>
        </p:cxnSp>
        <p:sp>
          <p:nvSpPr>
            <p:cNvPr id="739" name="Google Shape;739;p55"/>
            <p:cNvSpPr txBox="1"/>
            <p:nvPr/>
          </p:nvSpPr>
          <p:spPr>
            <a:xfrm>
              <a:off x="3708950" y="1534925"/>
              <a:ext cx="1240800" cy="18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Staatliches"/>
                  <a:ea typeface="Staatliches"/>
                  <a:cs typeface="Staatliches"/>
                  <a:sym typeface="Staatliches"/>
                </a:rPr>
                <a:t>predicted</a:t>
              </a:r>
              <a:endParaRPr sz="1800">
                <a:solidFill>
                  <a:schemeClr val="dk2"/>
                </a:solidFill>
                <a:latin typeface="Staatliches"/>
                <a:ea typeface="Staatliches"/>
                <a:cs typeface="Staatliches"/>
                <a:sym typeface="Staatliches"/>
              </a:endParaRPr>
            </a:p>
          </p:txBody>
        </p:sp>
        <p:sp>
          <p:nvSpPr>
            <p:cNvPr id="740" name="Google Shape;740;p55"/>
            <p:cNvSpPr txBox="1"/>
            <p:nvPr/>
          </p:nvSpPr>
          <p:spPr>
            <a:xfrm rot="-5400000">
              <a:off x="1495950" y="2746575"/>
              <a:ext cx="1080600" cy="18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Staatliches"/>
                  <a:ea typeface="Staatliches"/>
                  <a:cs typeface="Staatliches"/>
                  <a:sym typeface="Staatliches"/>
                </a:rPr>
                <a:t>actual</a:t>
              </a:r>
              <a:endParaRPr sz="1800">
                <a:solidFill>
                  <a:schemeClr val="dk2"/>
                </a:solidFill>
                <a:latin typeface="Staatliches"/>
                <a:ea typeface="Staatliches"/>
                <a:cs typeface="Staatliches"/>
                <a:sym typeface="Staatliches"/>
              </a:endParaRPr>
            </a:p>
          </p:txBody>
        </p:sp>
        <p:sp>
          <p:nvSpPr>
            <p:cNvPr id="741" name="Google Shape;741;p55"/>
            <p:cNvSpPr txBox="1"/>
            <p:nvPr/>
          </p:nvSpPr>
          <p:spPr>
            <a:xfrm>
              <a:off x="2193425" y="2374575"/>
              <a:ext cx="915300" cy="314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2"/>
                  </a:solidFill>
                </a:rPr>
                <a:t>positive (1)</a:t>
              </a:r>
              <a:endParaRPr sz="1100"/>
            </a:p>
          </p:txBody>
        </p:sp>
        <p:sp>
          <p:nvSpPr>
            <p:cNvPr id="742" name="Google Shape;742;p55"/>
            <p:cNvSpPr txBox="1"/>
            <p:nvPr/>
          </p:nvSpPr>
          <p:spPr>
            <a:xfrm>
              <a:off x="3341663" y="1863100"/>
              <a:ext cx="915300" cy="314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2"/>
                  </a:solidFill>
                </a:rPr>
                <a:t>positive (1)</a:t>
              </a:r>
              <a:endParaRPr sz="1100"/>
            </a:p>
          </p:txBody>
        </p:sp>
        <p:sp>
          <p:nvSpPr>
            <p:cNvPr id="743" name="Google Shape;743;p55"/>
            <p:cNvSpPr txBox="1"/>
            <p:nvPr/>
          </p:nvSpPr>
          <p:spPr>
            <a:xfrm>
              <a:off x="4526626" y="1863100"/>
              <a:ext cx="997800" cy="314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2"/>
                  </a:solidFill>
                </a:rPr>
                <a:t>negative</a:t>
              </a:r>
              <a:r>
                <a:rPr lang="en" sz="1100">
                  <a:solidFill>
                    <a:schemeClr val="dk2"/>
                  </a:solidFill>
                </a:rPr>
                <a:t> (0)</a:t>
              </a:r>
              <a:endParaRPr sz="1100"/>
            </a:p>
          </p:txBody>
        </p:sp>
        <p:sp>
          <p:nvSpPr>
            <p:cNvPr id="744" name="Google Shape;744;p55"/>
            <p:cNvSpPr txBox="1"/>
            <p:nvPr/>
          </p:nvSpPr>
          <p:spPr>
            <a:xfrm>
              <a:off x="2152175" y="2919975"/>
              <a:ext cx="997800" cy="314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2"/>
                  </a:solidFill>
                </a:rPr>
                <a:t>negative (0)</a:t>
              </a:r>
              <a:endParaRPr sz="1100"/>
            </a:p>
          </p:txBody>
        </p:sp>
      </p:grpSp>
      <p:sp>
        <p:nvSpPr>
          <p:cNvPr id="745" name="Google Shape;745;p55"/>
          <p:cNvSpPr/>
          <p:nvPr/>
        </p:nvSpPr>
        <p:spPr>
          <a:xfrm>
            <a:off x="2464450" y="1767025"/>
            <a:ext cx="728400" cy="408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300">
                <a:solidFill>
                  <a:schemeClr val="dk1"/>
                </a:solidFill>
                <a:latin typeface="Staatliches"/>
                <a:ea typeface="Staatliches"/>
                <a:cs typeface="Staatliches"/>
                <a:sym typeface="Staatliches"/>
              </a:rPr>
              <a:t>TP</a:t>
            </a:r>
            <a:endParaRPr sz="2300">
              <a:latin typeface="Staatliches"/>
              <a:ea typeface="Staatliches"/>
              <a:cs typeface="Staatliches"/>
              <a:sym typeface="Staatliches"/>
            </a:endParaRPr>
          </a:p>
        </p:txBody>
      </p:sp>
      <p:sp>
        <p:nvSpPr>
          <p:cNvPr id="746" name="Google Shape;746;p55"/>
          <p:cNvSpPr/>
          <p:nvPr/>
        </p:nvSpPr>
        <p:spPr>
          <a:xfrm>
            <a:off x="3919800" y="2513013"/>
            <a:ext cx="728400" cy="408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dk1"/>
                </a:solidFill>
                <a:latin typeface="Staatliches"/>
                <a:ea typeface="Staatliches"/>
                <a:cs typeface="Staatliches"/>
                <a:sym typeface="Staatliches"/>
              </a:rPr>
              <a:t>TN</a:t>
            </a:r>
            <a:endParaRPr sz="2300">
              <a:latin typeface="Staatliches"/>
              <a:ea typeface="Staatliches"/>
              <a:cs typeface="Staatliches"/>
              <a:sym typeface="Staatliches"/>
            </a:endParaRPr>
          </a:p>
        </p:txBody>
      </p:sp>
      <p:sp>
        <p:nvSpPr>
          <p:cNvPr id="747" name="Google Shape;747;p55"/>
          <p:cNvSpPr/>
          <p:nvPr/>
        </p:nvSpPr>
        <p:spPr>
          <a:xfrm>
            <a:off x="3919800" y="1767013"/>
            <a:ext cx="728400" cy="408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dk1"/>
                </a:solidFill>
                <a:latin typeface="Staatliches"/>
                <a:ea typeface="Staatliches"/>
                <a:cs typeface="Staatliches"/>
                <a:sym typeface="Staatliches"/>
              </a:rPr>
              <a:t>FN</a:t>
            </a:r>
            <a:endParaRPr sz="2300">
              <a:latin typeface="Staatliches"/>
              <a:ea typeface="Staatliches"/>
              <a:cs typeface="Staatliches"/>
              <a:sym typeface="Staatliches"/>
            </a:endParaRPr>
          </a:p>
        </p:txBody>
      </p:sp>
      <p:sp>
        <p:nvSpPr>
          <p:cNvPr id="748" name="Google Shape;748;p55"/>
          <p:cNvSpPr/>
          <p:nvPr/>
        </p:nvSpPr>
        <p:spPr>
          <a:xfrm>
            <a:off x="2464450" y="2436813"/>
            <a:ext cx="728400" cy="408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dk1"/>
                </a:solidFill>
                <a:latin typeface="Staatliches"/>
                <a:ea typeface="Staatliches"/>
                <a:cs typeface="Staatliches"/>
                <a:sym typeface="Staatliches"/>
              </a:rPr>
              <a:t>FP</a:t>
            </a:r>
            <a:endParaRPr sz="2300">
              <a:latin typeface="Staatliches"/>
              <a:ea typeface="Staatliches"/>
              <a:cs typeface="Staatliches"/>
              <a:sym typeface="Staatliches"/>
            </a:endParaRPr>
          </a:p>
        </p:txBody>
      </p:sp>
      <p:sp>
        <p:nvSpPr>
          <p:cNvPr id="749" name="Google Shape;749;p55"/>
          <p:cNvSpPr txBox="1"/>
          <p:nvPr/>
        </p:nvSpPr>
        <p:spPr>
          <a:xfrm>
            <a:off x="531400" y="300750"/>
            <a:ext cx="4442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rPr>
              <a:t>typically have our binary outcome 1 be the </a:t>
            </a:r>
            <a:r>
              <a:rPr lang="en" sz="1100">
                <a:solidFill>
                  <a:schemeClr val="dk2"/>
                </a:solidFill>
              </a:rPr>
              <a:t>positive class 1</a:t>
            </a:r>
            <a:endParaRPr/>
          </a:p>
        </p:txBody>
      </p:sp>
      <p:grpSp>
        <p:nvGrpSpPr>
          <p:cNvPr id="750" name="Google Shape;750;p55"/>
          <p:cNvGrpSpPr/>
          <p:nvPr/>
        </p:nvGrpSpPr>
        <p:grpSpPr>
          <a:xfrm>
            <a:off x="5121875" y="3143900"/>
            <a:ext cx="1565100" cy="692666"/>
            <a:chOff x="6386750" y="573258"/>
            <a:chExt cx="1565100" cy="800400"/>
          </a:xfrm>
        </p:grpSpPr>
        <p:sp>
          <p:nvSpPr>
            <p:cNvPr id="751" name="Google Shape;751;p55"/>
            <p:cNvSpPr txBox="1"/>
            <p:nvPr/>
          </p:nvSpPr>
          <p:spPr>
            <a:xfrm>
              <a:off x="6386750" y="573258"/>
              <a:ext cx="1565100" cy="800400"/>
            </a:xfrm>
            <a:prstGeom prst="rect">
              <a:avLst/>
            </a:prstGeom>
            <a:noFill/>
            <a:ln cap="flat" cmpd="sng" w="9525">
              <a:solidFill>
                <a:srgbClr val="9334E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Staatliches"/>
                  <a:ea typeface="Staatliches"/>
                  <a:cs typeface="Staatliches"/>
                  <a:sym typeface="Staatliches"/>
                </a:rPr>
                <a:t>accuracy</a:t>
              </a:r>
              <a:endParaRPr>
                <a:solidFill>
                  <a:schemeClr val="dk2"/>
                </a:solidFill>
                <a:latin typeface="Staatliches"/>
                <a:ea typeface="Staatliches"/>
                <a:cs typeface="Staatliches"/>
                <a:sym typeface="Staatliches"/>
              </a:endParaRPr>
            </a:p>
            <a:p>
              <a:pPr indent="0" lvl="0" marL="0" rtl="0" algn="ctr">
                <a:spcBef>
                  <a:spcPts val="0"/>
                </a:spcBef>
                <a:spcAft>
                  <a:spcPts val="0"/>
                </a:spcAft>
                <a:buNone/>
              </a:pPr>
              <a:r>
                <a:rPr lang="en" sz="1800">
                  <a:solidFill>
                    <a:schemeClr val="dk2"/>
                  </a:solidFill>
                  <a:latin typeface="Staatliches"/>
                  <a:ea typeface="Staatliches"/>
                  <a:cs typeface="Staatliches"/>
                  <a:sym typeface="Staatliches"/>
                </a:rPr>
                <a:t>TP + TN</a:t>
              </a:r>
              <a:endParaRPr sz="1800">
                <a:solidFill>
                  <a:schemeClr val="dk2"/>
                </a:solidFill>
                <a:latin typeface="Staatliches"/>
                <a:ea typeface="Staatliches"/>
                <a:cs typeface="Staatliches"/>
                <a:sym typeface="Staatliches"/>
              </a:endParaRPr>
            </a:p>
            <a:p>
              <a:pPr indent="0" lvl="0" marL="0" rtl="0" algn="ctr">
                <a:spcBef>
                  <a:spcPts val="0"/>
                </a:spcBef>
                <a:spcAft>
                  <a:spcPts val="0"/>
                </a:spcAft>
                <a:buNone/>
              </a:pPr>
              <a:r>
                <a:rPr lang="en" sz="1800">
                  <a:solidFill>
                    <a:schemeClr val="dk2"/>
                  </a:solidFill>
                  <a:latin typeface="Staatliches"/>
                  <a:ea typeface="Staatliches"/>
                  <a:cs typeface="Staatliches"/>
                  <a:sym typeface="Staatliches"/>
                </a:rPr>
                <a:t>TP + FP + TN + FN</a:t>
              </a:r>
              <a:endParaRPr sz="1800">
                <a:solidFill>
                  <a:schemeClr val="dk2"/>
                </a:solidFill>
                <a:latin typeface="Staatliches"/>
                <a:ea typeface="Staatliches"/>
                <a:cs typeface="Staatliches"/>
                <a:sym typeface="Staatliches"/>
              </a:endParaRPr>
            </a:p>
          </p:txBody>
        </p:sp>
        <p:cxnSp>
          <p:nvCxnSpPr>
            <p:cNvPr id="752" name="Google Shape;752;p55"/>
            <p:cNvCxnSpPr/>
            <p:nvPr/>
          </p:nvCxnSpPr>
          <p:spPr>
            <a:xfrm flipH="1" rot="10800000">
              <a:off x="6521000" y="1076722"/>
              <a:ext cx="1296600" cy="8100"/>
            </a:xfrm>
            <a:prstGeom prst="straightConnector1">
              <a:avLst/>
            </a:prstGeom>
            <a:noFill/>
            <a:ln cap="flat" cmpd="sng" w="9525">
              <a:solidFill>
                <a:srgbClr val="9334E6"/>
              </a:solidFill>
              <a:prstDash val="solid"/>
              <a:round/>
              <a:headEnd len="med" w="med" type="none"/>
              <a:tailEnd len="med" w="med" type="none"/>
            </a:ln>
          </p:spPr>
        </p:cxnSp>
      </p:grpSp>
      <p:sp>
        <p:nvSpPr>
          <p:cNvPr id="753" name="Google Shape;753;p55"/>
          <p:cNvSpPr txBox="1"/>
          <p:nvPr/>
        </p:nvSpPr>
        <p:spPr>
          <a:xfrm>
            <a:off x="6766675" y="3143888"/>
            <a:ext cx="15048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7940A1"/>
                </a:solidFill>
              </a:rPr>
              <a:t>A</a:t>
            </a:r>
            <a:r>
              <a:rPr lang="en" sz="1100">
                <a:solidFill>
                  <a:schemeClr val="dk2"/>
                </a:solidFill>
              </a:rPr>
              <a:t>% of the records were correctly identified </a:t>
            </a:r>
            <a:endParaRPr/>
          </a:p>
        </p:txBody>
      </p:sp>
      <p:grpSp>
        <p:nvGrpSpPr>
          <p:cNvPr id="754" name="Google Shape;754;p55"/>
          <p:cNvGrpSpPr/>
          <p:nvPr/>
        </p:nvGrpSpPr>
        <p:grpSpPr>
          <a:xfrm>
            <a:off x="2020719" y="3159650"/>
            <a:ext cx="1504839" cy="692700"/>
            <a:chOff x="6269112" y="561400"/>
            <a:chExt cx="1682700" cy="692700"/>
          </a:xfrm>
        </p:grpSpPr>
        <p:sp>
          <p:nvSpPr>
            <p:cNvPr id="755" name="Google Shape;755;p55"/>
            <p:cNvSpPr txBox="1"/>
            <p:nvPr/>
          </p:nvSpPr>
          <p:spPr>
            <a:xfrm>
              <a:off x="6269112" y="561400"/>
              <a:ext cx="1682700" cy="692700"/>
            </a:xfrm>
            <a:prstGeom prst="rect">
              <a:avLst/>
            </a:prstGeom>
            <a:noFill/>
            <a:ln cap="flat" cmpd="sng" w="9525">
              <a:solidFill>
                <a:srgbClr val="A9AA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Staatliches"/>
                  <a:ea typeface="Staatliches"/>
                  <a:cs typeface="Staatliches"/>
                  <a:sym typeface="Staatliches"/>
                </a:rPr>
                <a:t>precision</a:t>
              </a:r>
              <a:endParaRPr sz="1200">
                <a:solidFill>
                  <a:schemeClr val="dk2"/>
                </a:solidFill>
                <a:latin typeface="Staatliches"/>
                <a:ea typeface="Staatliches"/>
                <a:cs typeface="Staatliches"/>
                <a:sym typeface="Staatliches"/>
              </a:endParaRPr>
            </a:p>
            <a:p>
              <a:pPr indent="0" lvl="0" marL="0" rtl="0" algn="ctr">
                <a:spcBef>
                  <a:spcPts val="0"/>
                </a:spcBef>
                <a:spcAft>
                  <a:spcPts val="0"/>
                </a:spcAft>
                <a:buNone/>
              </a:pPr>
              <a:r>
                <a:rPr lang="en" sz="1800">
                  <a:solidFill>
                    <a:schemeClr val="dk2"/>
                  </a:solidFill>
                  <a:latin typeface="Staatliches"/>
                  <a:ea typeface="Staatliches"/>
                  <a:cs typeface="Staatliches"/>
                  <a:sym typeface="Staatliches"/>
                </a:rPr>
                <a:t>TP</a:t>
              </a:r>
              <a:endParaRPr sz="1800">
                <a:solidFill>
                  <a:schemeClr val="dk2"/>
                </a:solidFill>
                <a:latin typeface="Staatliches"/>
                <a:ea typeface="Staatliches"/>
                <a:cs typeface="Staatliches"/>
                <a:sym typeface="Staatliches"/>
              </a:endParaRPr>
            </a:p>
            <a:p>
              <a:pPr indent="0" lvl="0" marL="0" rtl="0" algn="ctr">
                <a:spcBef>
                  <a:spcPts val="0"/>
                </a:spcBef>
                <a:spcAft>
                  <a:spcPts val="0"/>
                </a:spcAft>
                <a:buNone/>
              </a:pPr>
              <a:r>
                <a:rPr lang="en" sz="1800">
                  <a:solidFill>
                    <a:schemeClr val="dk2"/>
                  </a:solidFill>
                  <a:latin typeface="Staatliches"/>
                  <a:ea typeface="Staatliches"/>
                  <a:cs typeface="Staatliches"/>
                  <a:sym typeface="Staatliches"/>
                </a:rPr>
                <a:t>TP + FP </a:t>
              </a:r>
              <a:endParaRPr sz="1800">
                <a:solidFill>
                  <a:schemeClr val="dk2"/>
                </a:solidFill>
                <a:latin typeface="Staatliches"/>
                <a:ea typeface="Staatliches"/>
                <a:cs typeface="Staatliches"/>
                <a:sym typeface="Staatliches"/>
              </a:endParaRPr>
            </a:p>
          </p:txBody>
        </p:sp>
        <p:cxnSp>
          <p:nvCxnSpPr>
            <p:cNvPr id="756" name="Google Shape;756;p55"/>
            <p:cNvCxnSpPr/>
            <p:nvPr/>
          </p:nvCxnSpPr>
          <p:spPr>
            <a:xfrm flipH="1" rot="10800000">
              <a:off x="6811700" y="1005375"/>
              <a:ext cx="610500" cy="14100"/>
            </a:xfrm>
            <a:prstGeom prst="straightConnector1">
              <a:avLst/>
            </a:prstGeom>
            <a:noFill/>
            <a:ln cap="flat" cmpd="sng" w="9525">
              <a:solidFill>
                <a:srgbClr val="A9AA35"/>
              </a:solidFill>
              <a:prstDash val="solid"/>
              <a:round/>
              <a:headEnd len="med" w="med" type="none"/>
              <a:tailEnd len="med" w="med" type="none"/>
            </a:ln>
          </p:spPr>
        </p:cxnSp>
      </p:grpSp>
      <p:sp>
        <p:nvSpPr>
          <p:cNvPr id="757" name="Google Shape;757;p55"/>
          <p:cNvSpPr txBox="1"/>
          <p:nvPr/>
        </p:nvSpPr>
        <p:spPr>
          <a:xfrm>
            <a:off x="2043825" y="3862075"/>
            <a:ext cx="14637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2"/>
                </a:solidFill>
              </a:rPr>
              <a:t>Of the records the model predicted as positive, </a:t>
            </a:r>
            <a:r>
              <a:rPr b="1" lang="en" sz="1000">
                <a:solidFill>
                  <a:srgbClr val="A9AA35"/>
                </a:solidFill>
              </a:rPr>
              <a:t>P</a:t>
            </a:r>
            <a:r>
              <a:rPr lang="en" sz="1000">
                <a:solidFill>
                  <a:schemeClr val="dk2"/>
                </a:solidFill>
              </a:rPr>
              <a:t>% actually were</a:t>
            </a:r>
            <a:endParaRPr sz="1300"/>
          </a:p>
        </p:txBody>
      </p:sp>
      <p:grpSp>
        <p:nvGrpSpPr>
          <p:cNvPr id="758" name="Google Shape;758;p55"/>
          <p:cNvGrpSpPr/>
          <p:nvPr/>
        </p:nvGrpSpPr>
        <p:grpSpPr>
          <a:xfrm>
            <a:off x="5122008" y="1676420"/>
            <a:ext cx="1296520" cy="692666"/>
            <a:chOff x="6367997" y="485200"/>
            <a:chExt cx="1682700" cy="800400"/>
          </a:xfrm>
        </p:grpSpPr>
        <p:sp>
          <p:nvSpPr>
            <p:cNvPr id="759" name="Google Shape;759;p55"/>
            <p:cNvSpPr txBox="1"/>
            <p:nvPr/>
          </p:nvSpPr>
          <p:spPr>
            <a:xfrm>
              <a:off x="6367997" y="485200"/>
              <a:ext cx="1682700" cy="800400"/>
            </a:xfrm>
            <a:prstGeom prst="rect">
              <a:avLst/>
            </a:prstGeom>
            <a:noFill/>
            <a:ln cap="flat" cmpd="sng" w="9525">
              <a:solidFill>
                <a:srgbClr val="EB69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Staatliches"/>
                  <a:ea typeface="Staatliches"/>
                  <a:cs typeface="Staatliches"/>
                  <a:sym typeface="Staatliches"/>
                </a:rPr>
                <a:t>recall</a:t>
              </a:r>
              <a:endParaRPr sz="1200">
                <a:solidFill>
                  <a:schemeClr val="dk2"/>
                </a:solidFill>
                <a:latin typeface="Staatliches"/>
                <a:ea typeface="Staatliches"/>
                <a:cs typeface="Staatliches"/>
                <a:sym typeface="Staatliches"/>
              </a:endParaRPr>
            </a:p>
            <a:p>
              <a:pPr indent="0" lvl="0" marL="0" rtl="0" algn="ctr">
                <a:spcBef>
                  <a:spcPts val="0"/>
                </a:spcBef>
                <a:spcAft>
                  <a:spcPts val="0"/>
                </a:spcAft>
                <a:buNone/>
              </a:pPr>
              <a:r>
                <a:rPr lang="en" sz="1800">
                  <a:solidFill>
                    <a:schemeClr val="dk2"/>
                  </a:solidFill>
                  <a:latin typeface="Staatliches"/>
                  <a:ea typeface="Staatliches"/>
                  <a:cs typeface="Staatliches"/>
                  <a:sym typeface="Staatliches"/>
                </a:rPr>
                <a:t>TP</a:t>
              </a:r>
              <a:endParaRPr sz="1800">
                <a:solidFill>
                  <a:schemeClr val="dk2"/>
                </a:solidFill>
                <a:latin typeface="Staatliches"/>
                <a:ea typeface="Staatliches"/>
                <a:cs typeface="Staatliches"/>
                <a:sym typeface="Staatliches"/>
              </a:endParaRPr>
            </a:p>
            <a:p>
              <a:pPr indent="0" lvl="0" marL="0" rtl="0" algn="ctr">
                <a:spcBef>
                  <a:spcPts val="0"/>
                </a:spcBef>
                <a:spcAft>
                  <a:spcPts val="0"/>
                </a:spcAft>
                <a:buNone/>
              </a:pPr>
              <a:r>
                <a:rPr lang="en" sz="1800">
                  <a:solidFill>
                    <a:schemeClr val="dk2"/>
                  </a:solidFill>
                  <a:latin typeface="Staatliches"/>
                  <a:ea typeface="Staatliches"/>
                  <a:cs typeface="Staatliches"/>
                  <a:sym typeface="Staatliches"/>
                </a:rPr>
                <a:t>TP + FN </a:t>
              </a:r>
              <a:endParaRPr sz="1800">
                <a:solidFill>
                  <a:schemeClr val="dk2"/>
                </a:solidFill>
                <a:latin typeface="Staatliches"/>
                <a:ea typeface="Staatliches"/>
                <a:cs typeface="Staatliches"/>
                <a:sym typeface="Staatliches"/>
              </a:endParaRPr>
            </a:p>
          </p:txBody>
        </p:sp>
        <p:cxnSp>
          <p:nvCxnSpPr>
            <p:cNvPr id="760" name="Google Shape;760;p55"/>
            <p:cNvCxnSpPr/>
            <p:nvPr/>
          </p:nvCxnSpPr>
          <p:spPr>
            <a:xfrm flipH="1" rot="10800000">
              <a:off x="6805200" y="998319"/>
              <a:ext cx="610500" cy="14100"/>
            </a:xfrm>
            <a:prstGeom prst="straightConnector1">
              <a:avLst/>
            </a:prstGeom>
            <a:noFill/>
            <a:ln cap="flat" cmpd="sng" w="9525">
              <a:solidFill>
                <a:srgbClr val="EB6906"/>
              </a:solidFill>
              <a:prstDash val="solid"/>
              <a:round/>
              <a:headEnd len="med" w="med" type="none"/>
              <a:tailEnd len="med" w="med" type="none"/>
            </a:ln>
          </p:spPr>
        </p:cxnSp>
      </p:grpSp>
      <p:sp>
        <p:nvSpPr>
          <p:cNvPr id="761" name="Google Shape;761;p55"/>
          <p:cNvSpPr txBox="1"/>
          <p:nvPr/>
        </p:nvSpPr>
        <p:spPr>
          <a:xfrm>
            <a:off x="6550950" y="1624825"/>
            <a:ext cx="22848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2"/>
                </a:solidFill>
              </a:rPr>
              <a:t>Of the records that were actually positive, the model correctly labeled </a:t>
            </a:r>
            <a:r>
              <a:rPr b="1" lang="en" sz="1100">
                <a:solidFill>
                  <a:srgbClr val="EB6906"/>
                </a:solidFill>
              </a:rPr>
              <a:t>R</a:t>
            </a:r>
            <a:r>
              <a:rPr lang="en" sz="1100">
                <a:solidFill>
                  <a:schemeClr val="dk2"/>
                </a:solidFill>
              </a:rPr>
              <a:t>%</a:t>
            </a:r>
            <a:endParaRPr/>
          </a:p>
        </p:txBody>
      </p:sp>
      <p:sp>
        <p:nvSpPr>
          <p:cNvPr id="762" name="Google Shape;762;p55"/>
          <p:cNvSpPr txBox="1"/>
          <p:nvPr/>
        </p:nvSpPr>
        <p:spPr>
          <a:xfrm>
            <a:off x="5256663" y="1337725"/>
            <a:ext cx="1027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2"/>
                </a:solidFill>
              </a:rPr>
              <a:t>sensitivity</a:t>
            </a:r>
            <a:endParaRPr sz="1300"/>
          </a:p>
        </p:txBody>
      </p:sp>
      <p:sp>
        <p:nvSpPr>
          <p:cNvPr id="763" name="Google Shape;763;p55"/>
          <p:cNvSpPr txBox="1"/>
          <p:nvPr/>
        </p:nvSpPr>
        <p:spPr>
          <a:xfrm>
            <a:off x="3635700" y="2098125"/>
            <a:ext cx="129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2"/>
                </a:solidFill>
              </a:rPr>
              <a:t>Type II error</a:t>
            </a:r>
            <a:endParaRPr/>
          </a:p>
        </p:txBody>
      </p:sp>
      <p:sp>
        <p:nvSpPr>
          <p:cNvPr id="764" name="Google Shape;764;p55"/>
          <p:cNvSpPr txBox="1"/>
          <p:nvPr/>
        </p:nvSpPr>
        <p:spPr>
          <a:xfrm>
            <a:off x="2180350" y="2741050"/>
            <a:ext cx="129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2"/>
                </a:solidFill>
              </a:rPr>
              <a:t>Type I error</a:t>
            </a:r>
            <a:endParaRPr/>
          </a:p>
        </p:txBody>
      </p:sp>
      <p:sp>
        <p:nvSpPr>
          <p:cNvPr id="765" name="Google Shape;765;p55"/>
          <p:cNvSpPr txBox="1"/>
          <p:nvPr/>
        </p:nvSpPr>
        <p:spPr>
          <a:xfrm>
            <a:off x="5835750" y="544800"/>
            <a:ext cx="3000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dk2"/>
                </a:solidFill>
                <a:latin typeface="Staatliches"/>
                <a:ea typeface="Staatliches"/>
                <a:cs typeface="Staatliches"/>
                <a:sym typeface="Staatliches"/>
              </a:rPr>
              <a:t>Confusion matrix</a:t>
            </a:r>
            <a:endParaRPr sz="2900">
              <a:latin typeface="Staatliches"/>
              <a:ea typeface="Staatliches"/>
              <a:cs typeface="Staatliches"/>
              <a:sym typeface="Staatliches"/>
            </a:endParaRPr>
          </a:p>
        </p:txBody>
      </p:sp>
      <p:grpSp>
        <p:nvGrpSpPr>
          <p:cNvPr id="766" name="Google Shape;766;p55"/>
          <p:cNvGrpSpPr/>
          <p:nvPr/>
        </p:nvGrpSpPr>
        <p:grpSpPr>
          <a:xfrm>
            <a:off x="5170025" y="2317525"/>
            <a:ext cx="1296600" cy="762213"/>
            <a:chOff x="5170025" y="2317525"/>
            <a:chExt cx="1296600" cy="762213"/>
          </a:xfrm>
        </p:grpSpPr>
        <p:grpSp>
          <p:nvGrpSpPr>
            <p:cNvPr id="767" name="Google Shape;767;p55"/>
            <p:cNvGrpSpPr/>
            <p:nvPr/>
          </p:nvGrpSpPr>
          <p:grpSpPr>
            <a:xfrm>
              <a:off x="5170025" y="2317525"/>
              <a:ext cx="1296600" cy="762213"/>
              <a:chOff x="5170025" y="2317525"/>
              <a:chExt cx="1296600" cy="762213"/>
            </a:xfrm>
          </p:grpSpPr>
          <p:sp>
            <p:nvSpPr>
              <p:cNvPr id="768" name="Google Shape;768;p55"/>
              <p:cNvSpPr txBox="1"/>
              <p:nvPr/>
            </p:nvSpPr>
            <p:spPr>
              <a:xfrm>
                <a:off x="5170025" y="2433238"/>
                <a:ext cx="1296600" cy="64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rgbClr val="999999"/>
                    </a:solidFill>
                    <a:latin typeface="Staatliches"/>
                    <a:ea typeface="Staatliches"/>
                    <a:cs typeface="Staatliches"/>
                    <a:sym typeface="Staatliches"/>
                  </a:rPr>
                  <a:t>F</a:t>
                </a:r>
                <a:r>
                  <a:rPr lang="en" sz="1800">
                    <a:solidFill>
                      <a:srgbClr val="999999"/>
                    </a:solidFill>
                    <a:latin typeface="Staatliches"/>
                    <a:ea typeface="Staatliches"/>
                    <a:cs typeface="Staatliches"/>
                    <a:sym typeface="Staatliches"/>
                  </a:rPr>
                  <a:t>P</a:t>
                </a:r>
                <a:endParaRPr sz="1800">
                  <a:solidFill>
                    <a:srgbClr val="999999"/>
                  </a:solidFill>
                  <a:latin typeface="Staatliches"/>
                  <a:ea typeface="Staatliches"/>
                  <a:cs typeface="Staatliches"/>
                  <a:sym typeface="Staatliches"/>
                </a:endParaRPr>
              </a:p>
              <a:p>
                <a:pPr indent="0" lvl="0" marL="0" rtl="0" algn="ctr">
                  <a:spcBef>
                    <a:spcPts val="0"/>
                  </a:spcBef>
                  <a:spcAft>
                    <a:spcPts val="0"/>
                  </a:spcAft>
                  <a:buClr>
                    <a:schemeClr val="dk1"/>
                  </a:buClr>
                  <a:buSzPts val="1100"/>
                  <a:buFont typeface="Arial"/>
                  <a:buNone/>
                </a:pPr>
                <a:r>
                  <a:rPr lang="en" sz="1800">
                    <a:solidFill>
                      <a:srgbClr val="999999"/>
                    </a:solidFill>
                    <a:latin typeface="Staatliches"/>
                    <a:ea typeface="Staatliches"/>
                    <a:cs typeface="Staatliches"/>
                    <a:sym typeface="Staatliches"/>
                  </a:rPr>
                  <a:t>FP + TN</a:t>
                </a:r>
                <a:endParaRPr sz="1000">
                  <a:solidFill>
                    <a:srgbClr val="999999"/>
                  </a:solidFill>
                </a:endParaRPr>
              </a:p>
            </p:txBody>
          </p:sp>
          <p:sp>
            <p:nvSpPr>
              <p:cNvPr id="769" name="Google Shape;769;p55"/>
              <p:cNvSpPr txBox="1"/>
              <p:nvPr/>
            </p:nvSpPr>
            <p:spPr>
              <a:xfrm>
                <a:off x="5304713" y="2317525"/>
                <a:ext cx="1027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2"/>
                    </a:solidFill>
                  </a:rPr>
                  <a:t>specificity</a:t>
                </a:r>
                <a:endParaRPr sz="1000">
                  <a:solidFill>
                    <a:schemeClr val="dk2"/>
                  </a:solidFill>
                </a:endParaRPr>
              </a:p>
            </p:txBody>
          </p:sp>
        </p:grpSp>
        <p:cxnSp>
          <p:nvCxnSpPr>
            <p:cNvPr id="770" name="Google Shape;770;p55"/>
            <p:cNvCxnSpPr/>
            <p:nvPr/>
          </p:nvCxnSpPr>
          <p:spPr>
            <a:xfrm flipH="1" rot="10800000">
              <a:off x="5583123" y="2785050"/>
              <a:ext cx="470400" cy="12300"/>
            </a:xfrm>
            <a:prstGeom prst="straightConnector1">
              <a:avLst/>
            </a:prstGeom>
            <a:noFill/>
            <a:ln cap="flat" cmpd="sng" w="9525">
              <a:solidFill>
                <a:schemeClr val="dk2"/>
              </a:solidFill>
              <a:prstDash val="solid"/>
              <a:round/>
              <a:headEnd len="med" w="med" type="none"/>
              <a:tailEnd len="med" w="med" type="none"/>
            </a:ln>
          </p:spPr>
        </p:cxnSp>
      </p:grpSp>
      <p:sp>
        <p:nvSpPr>
          <p:cNvPr id="771" name="Google Shape;771;p55"/>
          <p:cNvSpPr txBox="1"/>
          <p:nvPr/>
        </p:nvSpPr>
        <p:spPr>
          <a:xfrm>
            <a:off x="200100" y="4486200"/>
            <a:ext cx="15078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dk2"/>
                </a:solidFill>
                <a:latin typeface="Staatliches"/>
                <a:ea typeface="Staatliches"/>
                <a:cs typeface="Staatliches"/>
                <a:sym typeface="Staatliches"/>
              </a:rPr>
              <a:t>classification</a:t>
            </a:r>
            <a:endParaRPr>
              <a:latin typeface="Staatliches"/>
              <a:ea typeface="Staatliches"/>
              <a:cs typeface="Staatliches"/>
              <a:sym typeface="Staatliches"/>
            </a:endParaRPr>
          </a:p>
        </p:txBody>
      </p:sp>
      <p:grpSp>
        <p:nvGrpSpPr>
          <p:cNvPr id="772" name="Google Shape;772;p55"/>
          <p:cNvGrpSpPr/>
          <p:nvPr/>
        </p:nvGrpSpPr>
        <p:grpSpPr>
          <a:xfrm>
            <a:off x="5256125" y="4070775"/>
            <a:ext cx="2758525" cy="861900"/>
            <a:chOff x="5256125" y="4070775"/>
            <a:chExt cx="2758525" cy="861900"/>
          </a:xfrm>
        </p:grpSpPr>
        <p:grpSp>
          <p:nvGrpSpPr>
            <p:cNvPr id="773" name="Google Shape;773;p55"/>
            <p:cNvGrpSpPr/>
            <p:nvPr/>
          </p:nvGrpSpPr>
          <p:grpSpPr>
            <a:xfrm>
              <a:off x="5256125" y="4070775"/>
              <a:ext cx="1296600" cy="762213"/>
              <a:chOff x="5256125" y="4070775"/>
              <a:chExt cx="1296600" cy="762213"/>
            </a:xfrm>
          </p:grpSpPr>
          <p:grpSp>
            <p:nvGrpSpPr>
              <p:cNvPr id="774" name="Google Shape;774;p55"/>
              <p:cNvGrpSpPr/>
              <p:nvPr/>
            </p:nvGrpSpPr>
            <p:grpSpPr>
              <a:xfrm>
                <a:off x="5256125" y="4070775"/>
                <a:ext cx="1296600" cy="762213"/>
                <a:chOff x="5170025" y="2317525"/>
                <a:chExt cx="1296600" cy="762213"/>
              </a:xfrm>
            </p:grpSpPr>
            <p:sp>
              <p:nvSpPr>
                <p:cNvPr id="775" name="Google Shape;775;p55"/>
                <p:cNvSpPr txBox="1"/>
                <p:nvPr/>
              </p:nvSpPr>
              <p:spPr>
                <a:xfrm>
                  <a:off x="5170025" y="2433238"/>
                  <a:ext cx="1296600" cy="64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9999"/>
                      </a:solidFill>
                      <a:latin typeface="Staatliches"/>
                      <a:ea typeface="Staatliches"/>
                      <a:cs typeface="Staatliches"/>
                      <a:sym typeface="Staatliches"/>
                    </a:rPr>
                    <a:t>2*R*P</a:t>
                  </a:r>
                  <a:endParaRPr sz="1800">
                    <a:solidFill>
                      <a:srgbClr val="999999"/>
                    </a:solidFill>
                    <a:latin typeface="Staatliches"/>
                    <a:ea typeface="Staatliches"/>
                    <a:cs typeface="Staatliches"/>
                    <a:sym typeface="Staatliches"/>
                  </a:endParaRPr>
                </a:p>
                <a:p>
                  <a:pPr indent="0" lvl="0" marL="0" rtl="0" algn="ctr">
                    <a:spcBef>
                      <a:spcPts val="0"/>
                    </a:spcBef>
                    <a:spcAft>
                      <a:spcPts val="0"/>
                    </a:spcAft>
                    <a:buNone/>
                  </a:pPr>
                  <a:r>
                    <a:rPr lang="en" sz="1800">
                      <a:solidFill>
                        <a:srgbClr val="999999"/>
                      </a:solidFill>
                      <a:latin typeface="Staatliches"/>
                      <a:ea typeface="Staatliches"/>
                      <a:cs typeface="Staatliches"/>
                      <a:sym typeface="Staatliches"/>
                    </a:rPr>
                    <a:t>R + P</a:t>
                  </a:r>
                  <a:endParaRPr sz="1000">
                    <a:solidFill>
                      <a:srgbClr val="999999"/>
                    </a:solidFill>
                  </a:endParaRPr>
                </a:p>
              </p:txBody>
            </p:sp>
            <p:sp>
              <p:nvSpPr>
                <p:cNvPr id="776" name="Google Shape;776;p55"/>
                <p:cNvSpPr txBox="1"/>
                <p:nvPr/>
              </p:nvSpPr>
              <p:spPr>
                <a:xfrm>
                  <a:off x="5304713" y="2317525"/>
                  <a:ext cx="1027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2"/>
                      </a:solidFill>
                    </a:rPr>
                    <a:t>F1-score</a:t>
                  </a:r>
                  <a:endParaRPr sz="1000">
                    <a:solidFill>
                      <a:schemeClr val="dk2"/>
                    </a:solidFill>
                  </a:endParaRPr>
                </a:p>
              </p:txBody>
            </p:sp>
          </p:grpSp>
          <p:cxnSp>
            <p:nvCxnSpPr>
              <p:cNvPr id="777" name="Google Shape;777;p55"/>
              <p:cNvCxnSpPr/>
              <p:nvPr/>
            </p:nvCxnSpPr>
            <p:spPr>
              <a:xfrm flipH="1" rot="10800000">
                <a:off x="5669223" y="4546300"/>
                <a:ext cx="470400" cy="12300"/>
              </a:xfrm>
              <a:prstGeom prst="straightConnector1">
                <a:avLst/>
              </a:prstGeom>
              <a:noFill/>
              <a:ln cap="flat" cmpd="sng" w="9525">
                <a:solidFill>
                  <a:schemeClr val="dk2"/>
                </a:solidFill>
                <a:prstDash val="solid"/>
                <a:round/>
                <a:headEnd len="med" w="med" type="none"/>
                <a:tailEnd len="med" w="med" type="none"/>
              </a:ln>
            </p:spPr>
          </p:cxnSp>
        </p:grpSp>
        <p:sp>
          <p:nvSpPr>
            <p:cNvPr id="778" name="Google Shape;778;p55"/>
            <p:cNvSpPr txBox="1"/>
            <p:nvPr/>
          </p:nvSpPr>
          <p:spPr>
            <a:xfrm>
              <a:off x="6550950" y="4070775"/>
              <a:ext cx="14637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2"/>
                  </a:solidFill>
                </a:rPr>
                <a:t>helpful for </a:t>
              </a:r>
              <a:r>
                <a:rPr lang="en" sz="1100">
                  <a:solidFill>
                    <a:schemeClr val="dk2"/>
                  </a:solidFill>
                </a:rPr>
                <a:t>imbalanced</a:t>
              </a:r>
              <a:r>
                <a:rPr lang="en" sz="1100">
                  <a:solidFill>
                    <a:schemeClr val="dk2"/>
                  </a:solidFill>
                </a:rPr>
                <a:t> data. closer to 0 → poor; closer to 1 → ideal</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6174D"/>
        </a:solidFill>
      </p:bgPr>
    </p:bg>
    <p:spTree>
      <p:nvGrpSpPr>
        <p:cNvPr id="782" name="Shape 782"/>
        <p:cNvGrpSpPr/>
        <p:nvPr/>
      </p:nvGrpSpPr>
      <p:grpSpPr>
        <a:xfrm>
          <a:off x="0" y="0"/>
          <a:ext cx="0" cy="0"/>
          <a:chOff x="0" y="0"/>
          <a:chExt cx="0" cy="0"/>
        </a:xfrm>
      </p:grpSpPr>
      <p:pic>
        <p:nvPicPr>
          <p:cNvPr id="783" name="Google Shape;783;p56"/>
          <p:cNvPicPr preferRelativeResize="0"/>
          <p:nvPr/>
        </p:nvPicPr>
        <p:blipFill rotWithShape="1">
          <a:blip r:embed="rId3">
            <a:alphaModFix/>
          </a:blip>
          <a:srcRect b="8275" l="33586" r="58481" t="83486"/>
          <a:stretch/>
        </p:blipFill>
        <p:spPr>
          <a:xfrm>
            <a:off x="6995100" y="4205062"/>
            <a:ext cx="1612201" cy="847724"/>
          </a:xfrm>
          <a:prstGeom prst="rect">
            <a:avLst/>
          </a:prstGeom>
          <a:noFill/>
          <a:ln>
            <a:noFill/>
          </a:ln>
        </p:spPr>
      </p:pic>
      <p:grpSp>
        <p:nvGrpSpPr>
          <p:cNvPr id="784" name="Google Shape;784;p56"/>
          <p:cNvGrpSpPr/>
          <p:nvPr/>
        </p:nvGrpSpPr>
        <p:grpSpPr>
          <a:xfrm>
            <a:off x="485849" y="733572"/>
            <a:ext cx="4559823" cy="2349871"/>
            <a:chOff x="1832325" y="1440825"/>
            <a:chExt cx="3781575" cy="2007750"/>
          </a:xfrm>
        </p:grpSpPr>
        <p:sp>
          <p:nvSpPr>
            <p:cNvPr id="785" name="Google Shape;785;p56"/>
            <p:cNvSpPr/>
            <p:nvPr/>
          </p:nvSpPr>
          <p:spPr>
            <a:xfrm>
              <a:off x="1832325" y="2240931"/>
              <a:ext cx="3781500" cy="119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6" name="Google Shape;786;p56"/>
            <p:cNvSpPr/>
            <p:nvPr/>
          </p:nvSpPr>
          <p:spPr>
            <a:xfrm>
              <a:off x="3118200" y="1440825"/>
              <a:ext cx="2495700" cy="80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787" name="Google Shape;787;p56"/>
            <p:cNvCxnSpPr>
              <a:stCxn id="786" idx="1"/>
              <a:endCxn id="786" idx="3"/>
            </p:cNvCxnSpPr>
            <p:nvPr/>
          </p:nvCxnSpPr>
          <p:spPr>
            <a:xfrm>
              <a:off x="3118200" y="1840875"/>
              <a:ext cx="2495700" cy="0"/>
            </a:xfrm>
            <a:prstGeom prst="straightConnector1">
              <a:avLst/>
            </a:prstGeom>
            <a:noFill/>
            <a:ln cap="flat" cmpd="sng" w="9525">
              <a:solidFill>
                <a:schemeClr val="dk2"/>
              </a:solidFill>
              <a:prstDash val="solid"/>
              <a:round/>
              <a:headEnd len="med" w="med" type="none"/>
              <a:tailEnd len="med" w="med" type="none"/>
            </a:ln>
          </p:spPr>
        </p:cxnSp>
        <p:cxnSp>
          <p:nvCxnSpPr>
            <p:cNvPr id="788" name="Google Shape;788;p56"/>
            <p:cNvCxnSpPr>
              <a:endCxn id="785" idx="3"/>
            </p:cNvCxnSpPr>
            <p:nvPr/>
          </p:nvCxnSpPr>
          <p:spPr>
            <a:xfrm>
              <a:off x="2204025" y="2831481"/>
              <a:ext cx="3409800" cy="7200"/>
            </a:xfrm>
            <a:prstGeom prst="straightConnector1">
              <a:avLst/>
            </a:prstGeom>
            <a:noFill/>
            <a:ln cap="flat" cmpd="sng" w="9525">
              <a:solidFill>
                <a:schemeClr val="dk2"/>
              </a:solidFill>
              <a:prstDash val="solid"/>
              <a:round/>
              <a:headEnd len="med" w="med" type="none"/>
              <a:tailEnd len="med" w="med" type="none"/>
            </a:ln>
          </p:spPr>
        </p:cxnSp>
        <p:cxnSp>
          <p:nvCxnSpPr>
            <p:cNvPr id="789" name="Google Shape;789;p56"/>
            <p:cNvCxnSpPr/>
            <p:nvPr/>
          </p:nvCxnSpPr>
          <p:spPr>
            <a:xfrm>
              <a:off x="3118200" y="2248125"/>
              <a:ext cx="0" cy="1181100"/>
            </a:xfrm>
            <a:prstGeom prst="straightConnector1">
              <a:avLst/>
            </a:prstGeom>
            <a:noFill/>
            <a:ln cap="flat" cmpd="sng" w="9525">
              <a:solidFill>
                <a:schemeClr val="dk2"/>
              </a:solidFill>
              <a:prstDash val="solid"/>
              <a:round/>
              <a:headEnd len="med" w="med" type="none"/>
              <a:tailEnd len="med" w="med" type="none"/>
            </a:ln>
          </p:spPr>
        </p:cxnSp>
        <p:cxnSp>
          <p:nvCxnSpPr>
            <p:cNvPr id="790" name="Google Shape;790;p56"/>
            <p:cNvCxnSpPr/>
            <p:nvPr/>
          </p:nvCxnSpPr>
          <p:spPr>
            <a:xfrm flipH="1">
              <a:off x="4359100" y="1839075"/>
              <a:ext cx="22200" cy="1609500"/>
            </a:xfrm>
            <a:prstGeom prst="straightConnector1">
              <a:avLst/>
            </a:prstGeom>
            <a:noFill/>
            <a:ln cap="flat" cmpd="sng" w="9525">
              <a:solidFill>
                <a:schemeClr val="dk2"/>
              </a:solidFill>
              <a:prstDash val="solid"/>
              <a:round/>
              <a:headEnd len="med" w="med" type="none"/>
              <a:tailEnd len="med" w="med" type="none"/>
            </a:ln>
          </p:spPr>
        </p:cxnSp>
      </p:grpSp>
      <p:grpSp>
        <p:nvGrpSpPr>
          <p:cNvPr id="791" name="Google Shape;791;p56"/>
          <p:cNvGrpSpPr/>
          <p:nvPr/>
        </p:nvGrpSpPr>
        <p:grpSpPr>
          <a:xfrm>
            <a:off x="617157" y="839397"/>
            <a:ext cx="4205751" cy="2130330"/>
            <a:chOff x="1944150" y="1534925"/>
            <a:chExt cx="3580276" cy="1894300"/>
          </a:xfrm>
        </p:grpSpPr>
        <p:cxnSp>
          <p:nvCxnSpPr>
            <p:cNvPr id="792" name="Google Shape;792;p56"/>
            <p:cNvCxnSpPr/>
            <p:nvPr/>
          </p:nvCxnSpPr>
          <p:spPr>
            <a:xfrm>
              <a:off x="2193425" y="2248125"/>
              <a:ext cx="0" cy="1181100"/>
            </a:xfrm>
            <a:prstGeom prst="straightConnector1">
              <a:avLst/>
            </a:prstGeom>
            <a:noFill/>
            <a:ln cap="flat" cmpd="sng" w="9525">
              <a:solidFill>
                <a:schemeClr val="dk2"/>
              </a:solidFill>
              <a:prstDash val="solid"/>
              <a:round/>
              <a:headEnd len="med" w="med" type="none"/>
              <a:tailEnd len="med" w="med" type="none"/>
            </a:ln>
          </p:spPr>
        </p:cxnSp>
        <p:cxnSp>
          <p:nvCxnSpPr>
            <p:cNvPr id="793" name="Google Shape;793;p56"/>
            <p:cNvCxnSpPr/>
            <p:nvPr/>
          </p:nvCxnSpPr>
          <p:spPr>
            <a:xfrm>
              <a:off x="2193425" y="2248125"/>
              <a:ext cx="0" cy="1181100"/>
            </a:xfrm>
            <a:prstGeom prst="straightConnector1">
              <a:avLst/>
            </a:prstGeom>
            <a:noFill/>
            <a:ln cap="flat" cmpd="sng" w="9525">
              <a:solidFill>
                <a:schemeClr val="dk2"/>
              </a:solidFill>
              <a:prstDash val="solid"/>
              <a:round/>
              <a:headEnd len="med" w="med" type="none"/>
              <a:tailEnd len="med" w="med" type="none"/>
            </a:ln>
          </p:spPr>
        </p:cxnSp>
        <p:sp>
          <p:nvSpPr>
            <p:cNvPr id="794" name="Google Shape;794;p56"/>
            <p:cNvSpPr txBox="1"/>
            <p:nvPr/>
          </p:nvSpPr>
          <p:spPr>
            <a:xfrm>
              <a:off x="3708950" y="1534925"/>
              <a:ext cx="1240800" cy="18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Staatliches"/>
                  <a:ea typeface="Staatliches"/>
                  <a:cs typeface="Staatliches"/>
                  <a:sym typeface="Staatliches"/>
                </a:rPr>
                <a:t>predicted</a:t>
              </a:r>
              <a:endParaRPr sz="1800">
                <a:solidFill>
                  <a:schemeClr val="dk2"/>
                </a:solidFill>
                <a:latin typeface="Staatliches"/>
                <a:ea typeface="Staatliches"/>
                <a:cs typeface="Staatliches"/>
                <a:sym typeface="Staatliches"/>
              </a:endParaRPr>
            </a:p>
          </p:txBody>
        </p:sp>
        <p:sp>
          <p:nvSpPr>
            <p:cNvPr id="795" name="Google Shape;795;p56"/>
            <p:cNvSpPr txBox="1"/>
            <p:nvPr/>
          </p:nvSpPr>
          <p:spPr>
            <a:xfrm rot="-5400000">
              <a:off x="1495950" y="2746575"/>
              <a:ext cx="1080600" cy="18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Staatliches"/>
                  <a:ea typeface="Staatliches"/>
                  <a:cs typeface="Staatliches"/>
                  <a:sym typeface="Staatliches"/>
                </a:rPr>
                <a:t>actual</a:t>
              </a:r>
              <a:endParaRPr sz="1800">
                <a:solidFill>
                  <a:schemeClr val="dk2"/>
                </a:solidFill>
                <a:latin typeface="Staatliches"/>
                <a:ea typeface="Staatliches"/>
                <a:cs typeface="Staatliches"/>
                <a:sym typeface="Staatliches"/>
              </a:endParaRPr>
            </a:p>
          </p:txBody>
        </p:sp>
        <p:sp>
          <p:nvSpPr>
            <p:cNvPr id="796" name="Google Shape;796;p56"/>
            <p:cNvSpPr txBox="1"/>
            <p:nvPr/>
          </p:nvSpPr>
          <p:spPr>
            <a:xfrm>
              <a:off x="2193425" y="2374575"/>
              <a:ext cx="915300" cy="314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2"/>
                  </a:solidFill>
                </a:rPr>
                <a:t>positive (1)</a:t>
              </a:r>
              <a:endParaRPr sz="1100"/>
            </a:p>
          </p:txBody>
        </p:sp>
        <p:sp>
          <p:nvSpPr>
            <p:cNvPr id="797" name="Google Shape;797;p56"/>
            <p:cNvSpPr txBox="1"/>
            <p:nvPr/>
          </p:nvSpPr>
          <p:spPr>
            <a:xfrm>
              <a:off x="3341663" y="1863100"/>
              <a:ext cx="915300" cy="314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2"/>
                  </a:solidFill>
                </a:rPr>
                <a:t>positive (1)</a:t>
              </a:r>
              <a:endParaRPr sz="1100"/>
            </a:p>
          </p:txBody>
        </p:sp>
        <p:sp>
          <p:nvSpPr>
            <p:cNvPr id="798" name="Google Shape;798;p56"/>
            <p:cNvSpPr txBox="1"/>
            <p:nvPr/>
          </p:nvSpPr>
          <p:spPr>
            <a:xfrm>
              <a:off x="4526626" y="1863100"/>
              <a:ext cx="997800" cy="314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2"/>
                  </a:solidFill>
                </a:rPr>
                <a:t>negative (0)</a:t>
              </a:r>
              <a:endParaRPr sz="1100"/>
            </a:p>
          </p:txBody>
        </p:sp>
        <p:sp>
          <p:nvSpPr>
            <p:cNvPr id="799" name="Google Shape;799;p56"/>
            <p:cNvSpPr txBox="1"/>
            <p:nvPr/>
          </p:nvSpPr>
          <p:spPr>
            <a:xfrm>
              <a:off x="2152175" y="2919975"/>
              <a:ext cx="997800" cy="314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2"/>
                  </a:solidFill>
                </a:rPr>
                <a:t>negative (0)</a:t>
              </a:r>
              <a:endParaRPr sz="1100"/>
            </a:p>
          </p:txBody>
        </p:sp>
      </p:grpSp>
      <p:sp>
        <p:nvSpPr>
          <p:cNvPr id="800" name="Google Shape;800;p56"/>
          <p:cNvSpPr/>
          <p:nvPr/>
        </p:nvSpPr>
        <p:spPr>
          <a:xfrm>
            <a:off x="2464450" y="1767025"/>
            <a:ext cx="728400" cy="408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dk1"/>
                </a:solidFill>
                <a:latin typeface="Staatliches"/>
                <a:ea typeface="Staatliches"/>
                <a:cs typeface="Staatliches"/>
                <a:sym typeface="Staatliches"/>
              </a:rPr>
              <a:t>TP</a:t>
            </a:r>
            <a:endParaRPr sz="2300">
              <a:latin typeface="Staatliches"/>
              <a:ea typeface="Staatliches"/>
              <a:cs typeface="Staatliches"/>
              <a:sym typeface="Staatliches"/>
            </a:endParaRPr>
          </a:p>
        </p:txBody>
      </p:sp>
      <p:sp>
        <p:nvSpPr>
          <p:cNvPr id="801" name="Google Shape;801;p56"/>
          <p:cNvSpPr/>
          <p:nvPr/>
        </p:nvSpPr>
        <p:spPr>
          <a:xfrm>
            <a:off x="3919800" y="2513013"/>
            <a:ext cx="728400" cy="408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dk1"/>
                </a:solidFill>
                <a:latin typeface="Staatliches"/>
                <a:ea typeface="Staatliches"/>
                <a:cs typeface="Staatliches"/>
                <a:sym typeface="Staatliches"/>
              </a:rPr>
              <a:t>TN</a:t>
            </a:r>
            <a:endParaRPr sz="2300">
              <a:latin typeface="Staatliches"/>
              <a:ea typeface="Staatliches"/>
              <a:cs typeface="Staatliches"/>
              <a:sym typeface="Staatliches"/>
            </a:endParaRPr>
          </a:p>
        </p:txBody>
      </p:sp>
      <p:sp>
        <p:nvSpPr>
          <p:cNvPr id="802" name="Google Shape;802;p56"/>
          <p:cNvSpPr/>
          <p:nvPr/>
        </p:nvSpPr>
        <p:spPr>
          <a:xfrm>
            <a:off x="3919800" y="1767013"/>
            <a:ext cx="728400" cy="408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dk1"/>
                </a:solidFill>
                <a:latin typeface="Staatliches"/>
                <a:ea typeface="Staatliches"/>
                <a:cs typeface="Staatliches"/>
                <a:sym typeface="Staatliches"/>
              </a:rPr>
              <a:t>FN</a:t>
            </a:r>
            <a:endParaRPr sz="2300">
              <a:latin typeface="Staatliches"/>
              <a:ea typeface="Staatliches"/>
              <a:cs typeface="Staatliches"/>
              <a:sym typeface="Staatliches"/>
            </a:endParaRPr>
          </a:p>
        </p:txBody>
      </p:sp>
      <p:sp>
        <p:nvSpPr>
          <p:cNvPr id="803" name="Google Shape;803;p56"/>
          <p:cNvSpPr/>
          <p:nvPr/>
        </p:nvSpPr>
        <p:spPr>
          <a:xfrm>
            <a:off x="2464450" y="2436813"/>
            <a:ext cx="728400" cy="408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dk1"/>
                </a:solidFill>
                <a:latin typeface="Staatliches"/>
                <a:ea typeface="Staatliches"/>
                <a:cs typeface="Staatliches"/>
                <a:sym typeface="Staatliches"/>
              </a:rPr>
              <a:t>FP</a:t>
            </a:r>
            <a:endParaRPr sz="2300">
              <a:latin typeface="Staatliches"/>
              <a:ea typeface="Staatliches"/>
              <a:cs typeface="Staatliches"/>
              <a:sym typeface="Staatliches"/>
            </a:endParaRPr>
          </a:p>
        </p:txBody>
      </p:sp>
      <p:sp>
        <p:nvSpPr>
          <p:cNvPr id="804" name="Google Shape;804;p56"/>
          <p:cNvSpPr txBox="1"/>
          <p:nvPr/>
        </p:nvSpPr>
        <p:spPr>
          <a:xfrm>
            <a:off x="531400" y="300750"/>
            <a:ext cx="4442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rPr>
              <a:t>typically have our binary outcome 1 be the positive class 1</a:t>
            </a:r>
            <a:endParaRPr>
              <a:solidFill>
                <a:schemeClr val="lt1"/>
              </a:solidFill>
            </a:endParaRPr>
          </a:p>
        </p:txBody>
      </p:sp>
      <p:grpSp>
        <p:nvGrpSpPr>
          <p:cNvPr id="805" name="Google Shape;805;p56"/>
          <p:cNvGrpSpPr/>
          <p:nvPr/>
        </p:nvGrpSpPr>
        <p:grpSpPr>
          <a:xfrm>
            <a:off x="5121875" y="3143900"/>
            <a:ext cx="1565100" cy="692666"/>
            <a:chOff x="6386750" y="573258"/>
            <a:chExt cx="1565100" cy="800400"/>
          </a:xfrm>
        </p:grpSpPr>
        <p:sp>
          <p:nvSpPr>
            <p:cNvPr id="806" name="Google Shape;806;p56"/>
            <p:cNvSpPr txBox="1"/>
            <p:nvPr/>
          </p:nvSpPr>
          <p:spPr>
            <a:xfrm>
              <a:off x="6386750" y="573258"/>
              <a:ext cx="1565100" cy="800400"/>
            </a:xfrm>
            <a:prstGeom prst="rect">
              <a:avLst/>
            </a:prstGeom>
            <a:noFill/>
            <a:ln cap="flat" cmpd="sng" w="9525">
              <a:solidFill>
                <a:srgbClr val="9334E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Staatliches"/>
                  <a:ea typeface="Staatliches"/>
                  <a:cs typeface="Staatliches"/>
                  <a:sym typeface="Staatliches"/>
                </a:rPr>
                <a:t>accuracy</a:t>
              </a:r>
              <a:endParaRPr>
                <a:solidFill>
                  <a:schemeClr val="lt1"/>
                </a:solidFill>
                <a:latin typeface="Staatliches"/>
                <a:ea typeface="Staatliches"/>
                <a:cs typeface="Staatliches"/>
                <a:sym typeface="Staatliches"/>
              </a:endParaRPr>
            </a:p>
            <a:p>
              <a:pPr indent="0" lvl="0" marL="0" rtl="0" algn="ctr">
                <a:spcBef>
                  <a:spcPts val="0"/>
                </a:spcBef>
                <a:spcAft>
                  <a:spcPts val="0"/>
                </a:spcAft>
                <a:buNone/>
              </a:pPr>
              <a:r>
                <a:rPr lang="en" sz="1800">
                  <a:solidFill>
                    <a:schemeClr val="lt1"/>
                  </a:solidFill>
                  <a:latin typeface="Staatliches"/>
                  <a:ea typeface="Staatliches"/>
                  <a:cs typeface="Staatliches"/>
                  <a:sym typeface="Staatliches"/>
                </a:rPr>
                <a:t>TP + TN</a:t>
              </a:r>
              <a:endParaRPr sz="1800">
                <a:solidFill>
                  <a:schemeClr val="lt1"/>
                </a:solidFill>
                <a:latin typeface="Staatliches"/>
                <a:ea typeface="Staatliches"/>
                <a:cs typeface="Staatliches"/>
                <a:sym typeface="Staatliches"/>
              </a:endParaRPr>
            </a:p>
            <a:p>
              <a:pPr indent="0" lvl="0" marL="0" rtl="0" algn="ctr">
                <a:spcBef>
                  <a:spcPts val="0"/>
                </a:spcBef>
                <a:spcAft>
                  <a:spcPts val="0"/>
                </a:spcAft>
                <a:buNone/>
              </a:pPr>
              <a:r>
                <a:rPr lang="en" sz="1800">
                  <a:solidFill>
                    <a:schemeClr val="lt1"/>
                  </a:solidFill>
                  <a:latin typeface="Staatliches"/>
                  <a:ea typeface="Staatliches"/>
                  <a:cs typeface="Staatliches"/>
                  <a:sym typeface="Staatliches"/>
                </a:rPr>
                <a:t>TP + FP + TN + FN</a:t>
              </a:r>
              <a:endParaRPr sz="1800">
                <a:solidFill>
                  <a:schemeClr val="lt1"/>
                </a:solidFill>
                <a:latin typeface="Staatliches"/>
                <a:ea typeface="Staatliches"/>
                <a:cs typeface="Staatliches"/>
                <a:sym typeface="Staatliches"/>
              </a:endParaRPr>
            </a:p>
          </p:txBody>
        </p:sp>
        <p:cxnSp>
          <p:nvCxnSpPr>
            <p:cNvPr id="807" name="Google Shape;807;p56"/>
            <p:cNvCxnSpPr/>
            <p:nvPr/>
          </p:nvCxnSpPr>
          <p:spPr>
            <a:xfrm flipH="1" rot="10800000">
              <a:off x="6462150" y="1039745"/>
              <a:ext cx="1296600" cy="8100"/>
            </a:xfrm>
            <a:prstGeom prst="straightConnector1">
              <a:avLst/>
            </a:prstGeom>
            <a:noFill/>
            <a:ln cap="flat" cmpd="sng" w="9525">
              <a:solidFill>
                <a:srgbClr val="9334E6"/>
              </a:solidFill>
              <a:prstDash val="solid"/>
              <a:round/>
              <a:headEnd len="med" w="med" type="none"/>
              <a:tailEnd len="med" w="med" type="none"/>
            </a:ln>
          </p:spPr>
        </p:cxnSp>
      </p:grpSp>
      <p:sp>
        <p:nvSpPr>
          <p:cNvPr id="808" name="Google Shape;808;p56"/>
          <p:cNvSpPr txBox="1"/>
          <p:nvPr/>
        </p:nvSpPr>
        <p:spPr>
          <a:xfrm>
            <a:off x="6798700" y="3143888"/>
            <a:ext cx="1504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9334E6"/>
                </a:solidFill>
              </a:rPr>
              <a:t>76</a:t>
            </a:r>
            <a:r>
              <a:rPr lang="en" sz="1100">
                <a:solidFill>
                  <a:schemeClr val="lt1"/>
                </a:solidFill>
              </a:rPr>
              <a:t>% of the records were correctly identified as surviving and non-surviving</a:t>
            </a:r>
            <a:endParaRPr>
              <a:solidFill>
                <a:schemeClr val="lt1"/>
              </a:solidFill>
            </a:endParaRPr>
          </a:p>
        </p:txBody>
      </p:sp>
      <p:grpSp>
        <p:nvGrpSpPr>
          <p:cNvPr id="809" name="Google Shape;809;p56"/>
          <p:cNvGrpSpPr/>
          <p:nvPr/>
        </p:nvGrpSpPr>
        <p:grpSpPr>
          <a:xfrm>
            <a:off x="2020719" y="3159650"/>
            <a:ext cx="1504839" cy="692700"/>
            <a:chOff x="6269112" y="561400"/>
            <a:chExt cx="1682700" cy="692700"/>
          </a:xfrm>
        </p:grpSpPr>
        <p:sp>
          <p:nvSpPr>
            <p:cNvPr id="810" name="Google Shape;810;p56"/>
            <p:cNvSpPr txBox="1"/>
            <p:nvPr/>
          </p:nvSpPr>
          <p:spPr>
            <a:xfrm>
              <a:off x="6269112" y="561400"/>
              <a:ext cx="1682700" cy="692700"/>
            </a:xfrm>
            <a:prstGeom prst="rect">
              <a:avLst/>
            </a:prstGeom>
            <a:noFill/>
            <a:ln cap="flat" cmpd="sng" w="9525">
              <a:solidFill>
                <a:srgbClr val="A9AA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Staatliches"/>
                  <a:ea typeface="Staatliches"/>
                  <a:cs typeface="Staatliches"/>
                  <a:sym typeface="Staatliches"/>
                </a:rPr>
                <a:t>precision</a:t>
              </a:r>
              <a:endParaRPr sz="1200">
                <a:solidFill>
                  <a:schemeClr val="lt1"/>
                </a:solidFill>
                <a:latin typeface="Staatliches"/>
                <a:ea typeface="Staatliches"/>
                <a:cs typeface="Staatliches"/>
                <a:sym typeface="Staatliches"/>
              </a:endParaRPr>
            </a:p>
            <a:p>
              <a:pPr indent="0" lvl="0" marL="0" rtl="0" algn="ctr">
                <a:spcBef>
                  <a:spcPts val="0"/>
                </a:spcBef>
                <a:spcAft>
                  <a:spcPts val="0"/>
                </a:spcAft>
                <a:buNone/>
              </a:pPr>
              <a:r>
                <a:rPr lang="en" sz="1800">
                  <a:solidFill>
                    <a:schemeClr val="lt1"/>
                  </a:solidFill>
                  <a:latin typeface="Staatliches"/>
                  <a:ea typeface="Staatliches"/>
                  <a:cs typeface="Staatliches"/>
                  <a:sym typeface="Staatliches"/>
                </a:rPr>
                <a:t>TP</a:t>
              </a:r>
              <a:endParaRPr sz="1800">
                <a:solidFill>
                  <a:schemeClr val="lt1"/>
                </a:solidFill>
                <a:latin typeface="Staatliches"/>
                <a:ea typeface="Staatliches"/>
                <a:cs typeface="Staatliches"/>
                <a:sym typeface="Staatliches"/>
              </a:endParaRPr>
            </a:p>
            <a:p>
              <a:pPr indent="0" lvl="0" marL="0" rtl="0" algn="ctr">
                <a:spcBef>
                  <a:spcPts val="0"/>
                </a:spcBef>
                <a:spcAft>
                  <a:spcPts val="0"/>
                </a:spcAft>
                <a:buNone/>
              </a:pPr>
              <a:r>
                <a:rPr lang="en" sz="1800">
                  <a:solidFill>
                    <a:schemeClr val="lt1"/>
                  </a:solidFill>
                  <a:latin typeface="Staatliches"/>
                  <a:ea typeface="Staatliches"/>
                  <a:cs typeface="Staatliches"/>
                  <a:sym typeface="Staatliches"/>
                </a:rPr>
                <a:t>TP + FP </a:t>
              </a:r>
              <a:endParaRPr sz="1800">
                <a:solidFill>
                  <a:schemeClr val="lt1"/>
                </a:solidFill>
                <a:latin typeface="Staatliches"/>
                <a:ea typeface="Staatliches"/>
                <a:cs typeface="Staatliches"/>
                <a:sym typeface="Staatliches"/>
              </a:endParaRPr>
            </a:p>
          </p:txBody>
        </p:sp>
        <p:cxnSp>
          <p:nvCxnSpPr>
            <p:cNvPr id="811" name="Google Shape;811;p56"/>
            <p:cNvCxnSpPr/>
            <p:nvPr/>
          </p:nvCxnSpPr>
          <p:spPr>
            <a:xfrm flipH="1" rot="10800000">
              <a:off x="6811700" y="1005375"/>
              <a:ext cx="610500" cy="14100"/>
            </a:xfrm>
            <a:prstGeom prst="straightConnector1">
              <a:avLst/>
            </a:prstGeom>
            <a:noFill/>
            <a:ln cap="flat" cmpd="sng" w="9525">
              <a:solidFill>
                <a:srgbClr val="A9AA35"/>
              </a:solidFill>
              <a:prstDash val="solid"/>
              <a:round/>
              <a:headEnd len="med" w="med" type="none"/>
              <a:tailEnd len="med" w="med" type="none"/>
            </a:ln>
          </p:spPr>
        </p:cxnSp>
      </p:grpSp>
      <p:sp>
        <p:nvSpPr>
          <p:cNvPr id="812" name="Google Shape;812;p56"/>
          <p:cNvSpPr txBox="1"/>
          <p:nvPr/>
        </p:nvSpPr>
        <p:spPr>
          <a:xfrm>
            <a:off x="2043825" y="3862075"/>
            <a:ext cx="14637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rPr>
              <a:t>Of the records the model predicted to survive, </a:t>
            </a:r>
            <a:r>
              <a:rPr b="1" lang="en" sz="1000">
                <a:solidFill>
                  <a:srgbClr val="A9AA35"/>
                </a:solidFill>
              </a:rPr>
              <a:t>70</a:t>
            </a:r>
            <a:r>
              <a:rPr lang="en" sz="1000">
                <a:solidFill>
                  <a:schemeClr val="lt1"/>
                </a:solidFill>
              </a:rPr>
              <a:t>% actually did</a:t>
            </a:r>
            <a:endParaRPr sz="1300">
              <a:solidFill>
                <a:schemeClr val="lt1"/>
              </a:solidFill>
            </a:endParaRPr>
          </a:p>
        </p:txBody>
      </p:sp>
      <p:grpSp>
        <p:nvGrpSpPr>
          <p:cNvPr id="813" name="Google Shape;813;p56"/>
          <p:cNvGrpSpPr/>
          <p:nvPr/>
        </p:nvGrpSpPr>
        <p:grpSpPr>
          <a:xfrm>
            <a:off x="5122008" y="1676420"/>
            <a:ext cx="1296520" cy="692666"/>
            <a:chOff x="6367997" y="485200"/>
            <a:chExt cx="1682700" cy="800400"/>
          </a:xfrm>
        </p:grpSpPr>
        <p:sp>
          <p:nvSpPr>
            <p:cNvPr id="814" name="Google Shape;814;p56"/>
            <p:cNvSpPr txBox="1"/>
            <p:nvPr/>
          </p:nvSpPr>
          <p:spPr>
            <a:xfrm>
              <a:off x="6367997" y="485200"/>
              <a:ext cx="1682700" cy="800400"/>
            </a:xfrm>
            <a:prstGeom prst="rect">
              <a:avLst/>
            </a:prstGeom>
            <a:noFill/>
            <a:ln cap="flat" cmpd="sng" w="9525">
              <a:solidFill>
                <a:srgbClr val="EB69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Staatliches"/>
                  <a:ea typeface="Staatliches"/>
                  <a:cs typeface="Staatliches"/>
                  <a:sym typeface="Staatliches"/>
                </a:rPr>
                <a:t>recall</a:t>
              </a:r>
              <a:endParaRPr sz="1200">
                <a:solidFill>
                  <a:schemeClr val="lt1"/>
                </a:solidFill>
                <a:latin typeface="Staatliches"/>
                <a:ea typeface="Staatliches"/>
                <a:cs typeface="Staatliches"/>
                <a:sym typeface="Staatliches"/>
              </a:endParaRPr>
            </a:p>
            <a:p>
              <a:pPr indent="0" lvl="0" marL="0" rtl="0" algn="ctr">
                <a:spcBef>
                  <a:spcPts val="0"/>
                </a:spcBef>
                <a:spcAft>
                  <a:spcPts val="0"/>
                </a:spcAft>
                <a:buNone/>
              </a:pPr>
              <a:r>
                <a:rPr lang="en" sz="1800">
                  <a:solidFill>
                    <a:schemeClr val="lt1"/>
                  </a:solidFill>
                  <a:latin typeface="Staatliches"/>
                  <a:ea typeface="Staatliches"/>
                  <a:cs typeface="Staatliches"/>
                  <a:sym typeface="Staatliches"/>
                </a:rPr>
                <a:t>TP</a:t>
              </a:r>
              <a:endParaRPr sz="1800">
                <a:solidFill>
                  <a:schemeClr val="lt1"/>
                </a:solidFill>
                <a:latin typeface="Staatliches"/>
                <a:ea typeface="Staatliches"/>
                <a:cs typeface="Staatliches"/>
                <a:sym typeface="Staatliches"/>
              </a:endParaRPr>
            </a:p>
            <a:p>
              <a:pPr indent="0" lvl="0" marL="0" rtl="0" algn="ctr">
                <a:spcBef>
                  <a:spcPts val="0"/>
                </a:spcBef>
                <a:spcAft>
                  <a:spcPts val="0"/>
                </a:spcAft>
                <a:buNone/>
              </a:pPr>
              <a:r>
                <a:rPr lang="en" sz="1800">
                  <a:solidFill>
                    <a:schemeClr val="lt1"/>
                  </a:solidFill>
                  <a:latin typeface="Staatliches"/>
                  <a:ea typeface="Staatliches"/>
                  <a:cs typeface="Staatliches"/>
                  <a:sym typeface="Staatliches"/>
                </a:rPr>
                <a:t>TP + FN </a:t>
              </a:r>
              <a:endParaRPr sz="1800">
                <a:solidFill>
                  <a:schemeClr val="lt1"/>
                </a:solidFill>
                <a:latin typeface="Staatliches"/>
                <a:ea typeface="Staatliches"/>
                <a:cs typeface="Staatliches"/>
                <a:sym typeface="Staatliches"/>
              </a:endParaRPr>
            </a:p>
          </p:txBody>
        </p:sp>
        <p:cxnSp>
          <p:nvCxnSpPr>
            <p:cNvPr id="815" name="Google Shape;815;p56"/>
            <p:cNvCxnSpPr/>
            <p:nvPr/>
          </p:nvCxnSpPr>
          <p:spPr>
            <a:xfrm flipH="1" rot="10800000">
              <a:off x="6805200" y="998319"/>
              <a:ext cx="610500" cy="14100"/>
            </a:xfrm>
            <a:prstGeom prst="straightConnector1">
              <a:avLst/>
            </a:prstGeom>
            <a:noFill/>
            <a:ln cap="flat" cmpd="sng" w="9525">
              <a:solidFill>
                <a:srgbClr val="EB6906"/>
              </a:solidFill>
              <a:prstDash val="solid"/>
              <a:round/>
              <a:headEnd len="med" w="med" type="none"/>
              <a:tailEnd len="med" w="med" type="none"/>
            </a:ln>
          </p:spPr>
        </p:cxnSp>
      </p:grpSp>
      <p:sp>
        <p:nvSpPr>
          <p:cNvPr id="816" name="Google Shape;816;p56"/>
          <p:cNvSpPr txBox="1"/>
          <p:nvPr/>
        </p:nvSpPr>
        <p:spPr>
          <a:xfrm>
            <a:off x="6494850" y="1676400"/>
            <a:ext cx="22848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rPr>
              <a:t>Of the passengers who survived, the model correctly labeled </a:t>
            </a:r>
            <a:r>
              <a:rPr b="1" lang="en" sz="1100">
                <a:solidFill>
                  <a:srgbClr val="EB6906"/>
                </a:solidFill>
              </a:rPr>
              <a:t>72</a:t>
            </a:r>
            <a:r>
              <a:rPr lang="en" sz="1100">
                <a:solidFill>
                  <a:schemeClr val="lt1"/>
                </a:solidFill>
              </a:rPr>
              <a:t>% of them</a:t>
            </a:r>
            <a:endParaRPr>
              <a:solidFill>
                <a:schemeClr val="lt1"/>
              </a:solidFill>
            </a:endParaRPr>
          </a:p>
        </p:txBody>
      </p:sp>
      <p:sp>
        <p:nvSpPr>
          <p:cNvPr id="817" name="Google Shape;817;p56"/>
          <p:cNvSpPr txBox="1"/>
          <p:nvPr/>
        </p:nvSpPr>
        <p:spPr>
          <a:xfrm>
            <a:off x="4026425" y="4206375"/>
            <a:ext cx="3000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rPr>
              <a:t>your turn! calculate the accuracy, precision, and recall of the confusion matrix in your workbook, and interpret what these metrics are saying about this model’s performance.</a:t>
            </a:r>
            <a:endParaRPr>
              <a:solidFill>
                <a:schemeClr val="lt1"/>
              </a:solidFill>
            </a:endParaRPr>
          </a:p>
        </p:txBody>
      </p:sp>
      <p:sp>
        <p:nvSpPr>
          <p:cNvPr id="818" name="Google Shape;818;p56"/>
          <p:cNvSpPr txBox="1"/>
          <p:nvPr/>
        </p:nvSpPr>
        <p:spPr>
          <a:xfrm>
            <a:off x="5835750" y="544800"/>
            <a:ext cx="3000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lt1"/>
                </a:solidFill>
                <a:latin typeface="Staatliches"/>
                <a:ea typeface="Staatliches"/>
                <a:cs typeface="Staatliches"/>
                <a:sym typeface="Staatliches"/>
              </a:rPr>
              <a:t>Confusion matrix</a:t>
            </a:r>
            <a:endParaRPr sz="2900">
              <a:solidFill>
                <a:schemeClr val="lt1"/>
              </a:solidFill>
              <a:latin typeface="Staatliches"/>
              <a:ea typeface="Staatliches"/>
              <a:cs typeface="Staatliches"/>
              <a:sym typeface="Staatliches"/>
            </a:endParaRPr>
          </a:p>
        </p:txBody>
      </p:sp>
      <p:pic>
        <p:nvPicPr>
          <p:cNvPr descr="5 Minute Timer Relaxing Music Lofi Fish Background&#10;&#10;&#10;&#10;&#10;&#10;&#10;TAGS&#10;5 minute&#10;5 minute countdown&#10;5 minute lo-fi hiphop timer&#10;5 minute timer&#10;countdown&#10;lo-fi music&#10;lofi study song&#10;study music&#10;study timer&#10;time&#10;timer&#10;working music&#10;5 minute timer with music&#10;5 minute clock&#10;lofi hiphop&#10;relaxing timers&#10;relaxing music&#10;relaxing lofi timer&#10;nature timer&#10;meditation&#10;meditation music&#10;relaxing sleep music&#10;school timer&#10;sleep timer&#10;chill timer&#10;chill music&#10;lofi timer&#10;lofi hiphop timer&#10;lofi hip hop" id="819" name="Google Shape;819;p56" title="5 Minute Timer Relaxing Music Lofi Fish Background">
            <a:hlinkClick r:id="rId4"/>
          </p:cNvPr>
          <p:cNvPicPr preferRelativeResize="0"/>
          <p:nvPr/>
        </p:nvPicPr>
        <p:blipFill>
          <a:blip r:embed="rId5">
            <a:alphaModFix/>
          </a:blip>
          <a:stretch>
            <a:fillRect/>
          </a:stretch>
        </p:blipFill>
        <p:spPr>
          <a:xfrm>
            <a:off x="311700" y="4467700"/>
            <a:ext cx="912175" cy="513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pic>
        <p:nvPicPr>
          <p:cNvPr id="824" name="Google Shape;824;p57"/>
          <p:cNvPicPr preferRelativeResize="0"/>
          <p:nvPr/>
        </p:nvPicPr>
        <p:blipFill>
          <a:blip r:embed="rId3">
            <a:alphaModFix/>
          </a:blip>
          <a:stretch>
            <a:fillRect/>
          </a:stretch>
        </p:blipFill>
        <p:spPr>
          <a:xfrm>
            <a:off x="2263625" y="1537125"/>
            <a:ext cx="4830974" cy="1526625"/>
          </a:xfrm>
          <a:prstGeom prst="rect">
            <a:avLst/>
          </a:prstGeom>
          <a:noFill/>
          <a:ln>
            <a:noFill/>
          </a:ln>
        </p:spPr>
      </p:pic>
      <p:sp>
        <p:nvSpPr>
          <p:cNvPr id="825" name="Google Shape;825;p57"/>
          <p:cNvSpPr txBox="1"/>
          <p:nvPr/>
        </p:nvSpPr>
        <p:spPr>
          <a:xfrm>
            <a:off x="2622975" y="1011400"/>
            <a:ext cx="45162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dk2"/>
                </a:solidFill>
              </a:rPr>
              <a:t>Let’s talk about the </a:t>
            </a:r>
            <a:r>
              <a:rPr b="1" lang="en" sz="1800">
                <a:solidFill>
                  <a:srgbClr val="EB6906"/>
                </a:solidFill>
              </a:rPr>
              <a:t>classification report</a:t>
            </a:r>
            <a:endParaRPr b="1">
              <a:solidFill>
                <a:srgbClr val="EB6906"/>
              </a:solidFill>
            </a:endParaRPr>
          </a:p>
        </p:txBody>
      </p:sp>
      <p:grpSp>
        <p:nvGrpSpPr>
          <p:cNvPr id="826" name="Google Shape;826;p57"/>
          <p:cNvGrpSpPr/>
          <p:nvPr/>
        </p:nvGrpSpPr>
        <p:grpSpPr>
          <a:xfrm>
            <a:off x="597125" y="1816375"/>
            <a:ext cx="4808625" cy="523200"/>
            <a:chOff x="597125" y="1816375"/>
            <a:chExt cx="4808625" cy="523200"/>
          </a:xfrm>
        </p:grpSpPr>
        <p:sp>
          <p:nvSpPr>
            <p:cNvPr id="827" name="Google Shape;827;p57"/>
            <p:cNvSpPr/>
            <p:nvPr/>
          </p:nvSpPr>
          <p:spPr>
            <a:xfrm>
              <a:off x="3084650" y="2071225"/>
              <a:ext cx="2321100" cy="224100"/>
            </a:xfrm>
            <a:prstGeom prst="rect">
              <a:avLst/>
            </a:prstGeom>
            <a:noFill/>
            <a:ln cap="flat" cmpd="sng" w="9525">
              <a:solidFill>
                <a:srgbClr val="EB69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8" name="Google Shape;828;p57"/>
            <p:cNvSpPr txBox="1"/>
            <p:nvPr/>
          </p:nvSpPr>
          <p:spPr>
            <a:xfrm>
              <a:off x="597125" y="1816375"/>
              <a:ext cx="2321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rPr>
                <a:t>precision and recall given positive class is our success outcome</a:t>
              </a:r>
              <a:endParaRPr/>
            </a:p>
          </p:txBody>
        </p:sp>
      </p:grpSp>
      <p:grpSp>
        <p:nvGrpSpPr>
          <p:cNvPr id="829" name="Google Shape;829;p57"/>
          <p:cNvGrpSpPr/>
          <p:nvPr/>
        </p:nvGrpSpPr>
        <p:grpSpPr>
          <a:xfrm>
            <a:off x="5467200" y="2383700"/>
            <a:ext cx="811200" cy="1098075"/>
            <a:chOff x="5467200" y="2383700"/>
            <a:chExt cx="811200" cy="1098075"/>
          </a:xfrm>
        </p:grpSpPr>
        <p:sp>
          <p:nvSpPr>
            <p:cNvPr id="830" name="Google Shape;830;p57"/>
            <p:cNvSpPr/>
            <p:nvPr/>
          </p:nvSpPr>
          <p:spPr>
            <a:xfrm>
              <a:off x="5518250" y="2383700"/>
              <a:ext cx="656100" cy="224100"/>
            </a:xfrm>
            <a:prstGeom prst="rect">
              <a:avLst/>
            </a:prstGeom>
            <a:noFill/>
            <a:ln cap="flat" cmpd="sng" w="9525">
              <a:solidFill>
                <a:srgbClr val="EB69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1" name="Google Shape;831;p57"/>
            <p:cNvSpPr txBox="1"/>
            <p:nvPr/>
          </p:nvSpPr>
          <p:spPr>
            <a:xfrm>
              <a:off x="5467200" y="3127775"/>
              <a:ext cx="811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rPr>
                <a:t>accuracy</a:t>
              </a:r>
              <a:endParaRPr/>
            </a:p>
          </p:txBody>
        </p:sp>
      </p:grpSp>
      <p:grpSp>
        <p:nvGrpSpPr>
          <p:cNvPr id="832" name="Google Shape;832;p57"/>
          <p:cNvGrpSpPr/>
          <p:nvPr/>
        </p:nvGrpSpPr>
        <p:grpSpPr>
          <a:xfrm>
            <a:off x="6359025" y="1847125"/>
            <a:ext cx="2680650" cy="523200"/>
            <a:chOff x="6359025" y="1847125"/>
            <a:chExt cx="2680650" cy="523200"/>
          </a:xfrm>
        </p:grpSpPr>
        <p:sp>
          <p:nvSpPr>
            <p:cNvPr id="833" name="Google Shape;833;p57"/>
            <p:cNvSpPr/>
            <p:nvPr/>
          </p:nvSpPr>
          <p:spPr>
            <a:xfrm>
              <a:off x="6359025" y="1847125"/>
              <a:ext cx="656100" cy="461700"/>
            </a:xfrm>
            <a:prstGeom prst="rect">
              <a:avLst/>
            </a:prstGeom>
            <a:noFill/>
            <a:ln cap="flat" cmpd="sng" w="9525">
              <a:solidFill>
                <a:srgbClr val="EB69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4" name="Google Shape;834;p57"/>
            <p:cNvSpPr txBox="1"/>
            <p:nvPr/>
          </p:nvSpPr>
          <p:spPr>
            <a:xfrm>
              <a:off x="7139175" y="1847125"/>
              <a:ext cx="1900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rPr>
                <a:t>number of actual records of each class in testing set</a:t>
              </a:r>
              <a:endParaRPr/>
            </a:p>
          </p:txBody>
        </p:sp>
      </p:grpSp>
      <p:sp>
        <p:nvSpPr>
          <p:cNvPr id="835" name="Google Shape;835;p57"/>
          <p:cNvSpPr txBox="1"/>
          <p:nvPr/>
        </p:nvSpPr>
        <p:spPr>
          <a:xfrm>
            <a:off x="1571400" y="3734775"/>
            <a:ext cx="30000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rPr>
              <a:t>With both of these techniques, it is important to understand that certain metrics can have big impacts</a:t>
            </a:r>
            <a:endParaRPr/>
          </a:p>
        </p:txBody>
      </p:sp>
      <p:sp>
        <p:nvSpPr>
          <p:cNvPr id="836" name="Google Shape;836;p57"/>
          <p:cNvSpPr txBox="1"/>
          <p:nvPr/>
        </p:nvSpPr>
        <p:spPr>
          <a:xfrm>
            <a:off x="4669325" y="3734775"/>
            <a:ext cx="30000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rPr>
              <a:t>For example, if a model was predicting whether or not a mushroom was poisonous, it would be catastrophic to have bad recall.</a:t>
            </a:r>
            <a:endParaRPr/>
          </a:p>
        </p:txBody>
      </p:sp>
      <p:sp>
        <p:nvSpPr>
          <p:cNvPr id="837" name="Google Shape;837;p57"/>
          <p:cNvSpPr txBox="1"/>
          <p:nvPr/>
        </p:nvSpPr>
        <p:spPr>
          <a:xfrm>
            <a:off x="200100" y="4486200"/>
            <a:ext cx="15078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dk2"/>
                </a:solidFill>
                <a:latin typeface="Staatliches"/>
                <a:ea typeface="Staatliches"/>
                <a:cs typeface="Staatliches"/>
                <a:sym typeface="Staatliches"/>
              </a:rPr>
              <a:t>classification</a:t>
            </a:r>
            <a:endParaRPr>
              <a:latin typeface="Staatliches"/>
              <a:ea typeface="Staatliches"/>
              <a:cs typeface="Staatliches"/>
              <a:sym typeface="Staatliche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58"/>
          <p:cNvSpPr txBox="1"/>
          <p:nvPr/>
        </p:nvSpPr>
        <p:spPr>
          <a:xfrm>
            <a:off x="2470575" y="859000"/>
            <a:ext cx="4516200" cy="620700"/>
          </a:xfrm>
          <a:prstGeom prst="rect">
            <a:avLst/>
          </a:prstGeom>
          <a:noFill/>
          <a:ln>
            <a:noFill/>
          </a:ln>
        </p:spPr>
        <p:txBody>
          <a:bodyPr anchorCtr="0" anchor="t" bIns="91425" lIns="91425" spcFirstLastPara="1" rIns="91425" wrap="square" tIns="91425">
            <a:noAutofit/>
          </a:bodyPr>
          <a:lstStyle/>
          <a:p>
            <a:pPr indent="0" lvl="0" marL="0" rtl="0" algn="ctr">
              <a:lnSpc>
                <a:spcPct val="60000"/>
              </a:lnSpc>
              <a:spcBef>
                <a:spcPts val="0"/>
              </a:spcBef>
              <a:spcAft>
                <a:spcPts val="0"/>
              </a:spcAft>
              <a:buNone/>
            </a:pPr>
            <a:r>
              <a:rPr lang="en" sz="1800">
                <a:solidFill>
                  <a:schemeClr val="dk2"/>
                </a:solidFill>
              </a:rPr>
              <a:t>What about regression models?</a:t>
            </a:r>
            <a:endParaRPr sz="1800">
              <a:solidFill>
                <a:schemeClr val="dk2"/>
              </a:solidFill>
            </a:endParaRPr>
          </a:p>
          <a:p>
            <a:pPr indent="0" lvl="0" marL="0" rtl="0" algn="ctr">
              <a:lnSpc>
                <a:spcPct val="60000"/>
              </a:lnSpc>
              <a:spcBef>
                <a:spcPts val="1200"/>
              </a:spcBef>
              <a:spcAft>
                <a:spcPts val="1200"/>
              </a:spcAft>
              <a:buNone/>
            </a:pPr>
            <a:r>
              <a:rPr lang="en" sz="1100">
                <a:solidFill>
                  <a:schemeClr val="dk2"/>
                </a:solidFill>
              </a:rPr>
              <a:t>link to more info: </a:t>
            </a:r>
            <a:r>
              <a:rPr lang="en" sz="1100" u="sng">
                <a:solidFill>
                  <a:schemeClr val="hlink"/>
                </a:solidFill>
                <a:hlinkClick r:id="rId3"/>
              </a:rPr>
              <a:t>here</a:t>
            </a:r>
            <a:endParaRPr sz="1100">
              <a:solidFill>
                <a:schemeClr val="dk2"/>
              </a:solidFill>
            </a:endParaRPr>
          </a:p>
        </p:txBody>
      </p:sp>
      <p:sp>
        <p:nvSpPr>
          <p:cNvPr id="843" name="Google Shape;843;p58"/>
          <p:cNvSpPr txBox="1"/>
          <p:nvPr/>
        </p:nvSpPr>
        <p:spPr>
          <a:xfrm>
            <a:off x="200100" y="4486200"/>
            <a:ext cx="15078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dk2"/>
                </a:solidFill>
                <a:latin typeface="Staatliches"/>
                <a:ea typeface="Staatliches"/>
                <a:cs typeface="Staatliches"/>
                <a:sym typeface="Staatliches"/>
              </a:rPr>
              <a:t>Regression</a:t>
            </a:r>
            <a:endParaRPr>
              <a:latin typeface="Staatliches"/>
              <a:ea typeface="Staatliches"/>
              <a:cs typeface="Staatliches"/>
              <a:sym typeface="Staatliches"/>
            </a:endParaRPr>
          </a:p>
        </p:txBody>
      </p:sp>
      <p:pic>
        <p:nvPicPr>
          <p:cNvPr id="844" name="Google Shape;844;p58"/>
          <p:cNvPicPr preferRelativeResize="0"/>
          <p:nvPr/>
        </p:nvPicPr>
        <p:blipFill>
          <a:blip r:embed="rId4">
            <a:alphaModFix/>
          </a:blip>
          <a:stretch>
            <a:fillRect/>
          </a:stretch>
        </p:blipFill>
        <p:spPr>
          <a:xfrm>
            <a:off x="645075" y="1402988"/>
            <a:ext cx="3321668" cy="1516049"/>
          </a:xfrm>
          <a:prstGeom prst="rect">
            <a:avLst/>
          </a:prstGeom>
          <a:noFill/>
          <a:ln>
            <a:noFill/>
          </a:ln>
        </p:spPr>
      </p:pic>
      <p:pic>
        <p:nvPicPr>
          <p:cNvPr id="845" name="Google Shape;845;p58"/>
          <p:cNvPicPr preferRelativeResize="0"/>
          <p:nvPr/>
        </p:nvPicPr>
        <p:blipFill>
          <a:blip r:embed="rId5">
            <a:alphaModFix/>
          </a:blip>
          <a:stretch>
            <a:fillRect/>
          </a:stretch>
        </p:blipFill>
        <p:spPr>
          <a:xfrm>
            <a:off x="4879154" y="1639624"/>
            <a:ext cx="3729321" cy="1427637"/>
          </a:xfrm>
          <a:prstGeom prst="rect">
            <a:avLst/>
          </a:prstGeom>
          <a:noFill/>
          <a:ln>
            <a:noFill/>
          </a:ln>
        </p:spPr>
      </p:pic>
      <p:sp>
        <p:nvSpPr>
          <p:cNvPr id="846" name="Google Shape;846;p58"/>
          <p:cNvSpPr txBox="1"/>
          <p:nvPr/>
        </p:nvSpPr>
        <p:spPr>
          <a:xfrm>
            <a:off x="859900" y="3019275"/>
            <a:ext cx="77487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2"/>
                </a:solidFill>
                <a:latin typeface="Proxima Nova"/>
                <a:ea typeface="Proxima Nova"/>
                <a:cs typeface="Proxima Nova"/>
                <a:sym typeface="Proxima Nova"/>
              </a:rPr>
              <a:t>Mean absolute error</a:t>
            </a:r>
            <a:r>
              <a:rPr lang="en" sz="1000">
                <a:solidFill>
                  <a:schemeClr val="dk2"/>
                </a:solidFill>
                <a:latin typeface="Proxima Nova"/>
                <a:ea typeface="Proxima Nova"/>
                <a:cs typeface="Proxima Nova"/>
                <a:sym typeface="Proxima Nova"/>
              </a:rPr>
              <a:t> (MAE) describes </a:t>
            </a:r>
            <a:r>
              <a:rPr b="1" lang="en" sz="1000">
                <a:solidFill>
                  <a:schemeClr val="dk2"/>
                </a:solidFill>
                <a:latin typeface="Proxima Nova"/>
                <a:ea typeface="Proxima Nova"/>
                <a:cs typeface="Proxima Nova"/>
                <a:sym typeface="Proxima Nova"/>
              </a:rPr>
              <a:t>magnitude of errors</a:t>
            </a:r>
            <a:r>
              <a:rPr lang="en" sz="1000">
                <a:solidFill>
                  <a:schemeClr val="dk2"/>
                </a:solidFill>
                <a:latin typeface="Proxima Nova"/>
                <a:ea typeface="Proxima Nova"/>
                <a:cs typeface="Proxima Nova"/>
                <a:sym typeface="Proxima Nova"/>
              </a:rPr>
              <a:t> (distance from regression line to data point) where a larger MAE indicates model struggled to fit, though this can be caused by outliers. </a:t>
            </a:r>
            <a:r>
              <a:rPr b="1" lang="en" sz="1000">
                <a:solidFill>
                  <a:schemeClr val="dk2"/>
                </a:solidFill>
                <a:latin typeface="Proxima Nova"/>
                <a:ea typeface="Proxima Nova"/>
                <a:cs typeface="Proxima Nova"/>
                <a:sym typeface="Proxima Nova"/>
              </a:rPr>
              <a:t>Mean squared error</a:t>
            </a:r>
            <a:r>
              <a:rPr lang="en" sz="1000">
                <a:solidFill>
                  <a:schemeClr val="dk2"/>
                </a:solidFill>
                <a:latin typeface="Proxima Nova"/>
                <a:ea typeface="Proxima Nova"/>
                <a:cs typeface="Proxima Nova"/>
                <a:sym typeface="Proxima Nova"/>
              </a:rPr>
              <a:t> (MSE) does similar calculation to MAE, but squares magnitudes. This means that MSE penalized large errors, while MAE only cares about the actual error. Also can compute </a:t>
            </a:r>
            <a:r>
              <a:rPr b="1" lang="en" sz="1000">
                <a:solidFill>
                  <a:schemeClr val="dk2"/>
                </a:solidFill>
                <a:latin typeface="Proxima Nova"/>
                <a:ea typeface="Proxima Nova"/>
                <a:cs typeface="Proxima Nova"/>
                <a:sym typeface="Proxima Nova"/>
              </a:rPr>
              <a:t>root mean square error</a:t>
            </a:r>
            <a:r>
              <a:rPr lang="en" sz="1000">
                <a:solidFill>
                  <a:schemeClr val="dk2"/>
                </a:solidFill>
                <a:latin typeface="Proxima Nova"/>
                <a:ea typeface="Proxima Nova"/>
                <a:cs typeface="Proxima Nova"/>
                <a:sym typeface="Proxima Nova"/>
              </a:rPr>
              <a:t> (RMSE) which is sqrt of MSE.</a:t>
            </a:r>
            <a:endParaRPr sz="10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59"/>
          <p:cNvSpPr txBox="1"/>
          <p:nvPr/>
        </p:nvSpPr>
        <p:spPr>
          <a:xfrm>
            <a:off x="2622975" y="1011400"/>
            <a:ext cx="45162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dk2"/>
                </a:solidFill>
              </a:rPr>
              <a:t>Let’s talk about the </a:t>
            </a:r>
            <a:r>
              <a:rPr lang="en" sz="1800">
                <a:solidFill>
                  <a:schemeClr val="dk2"/>
                </a:solidFill>
              </a:rPr>
              <a:t>regression</a:t>
            </a:r>
            <a:r>
              <a:rPr lang="en" sz="1800">
                <a:solidFill>
                  <a:schemeClr val="dk2"/>
                </a:solidFill>
              </a:rPr>
              <a:t> metrics</a:t>
            </a:r>
            <a:endParaRPr b="1">
              <a:solidFill>
                <a:srgbClr val="EB6906"/>
              </a:solidFill>
            </a:endParaRPr>
          </a:p>
        </p:txBody>
      </p:sp>
      <p:pic>
        <p:nvPicPr>
          <p:cNvPr id="852" name="Google Shape;852;p59"/>
          <p:cNvPicPr preferRelativeResize="0"/>
          <p:nvPr/>
        </p:nvPicPr>
        <p:blipFill>
          <a:blip r:embed="rId3">
            <a:alphaModFix/>
          </a:blip>
          <a:stretch>
            <a:fillRect/>
          </a:stretch>
        </p:blipFill>
        <p:spPr>
          <a:xfrm>
            <a:off x="2932525" y="1619575"/>
            <a:ext cx="3606125" cy="1109575"/>
          </a:xfrm>
          <a:prstGeom prst="rect">
            <a:avLst/>
          </a:prstGeom>
          <a:noFill/>
          <a:ln>
            <a:noFill/>
          </a:ln>
        </p:spPr>
      </p:pic>
      <p:sp>
        <p:nvSpPr>
          <p:cNvPr id="853" name="Google Shape;853;p59"/>
          <p:cNvSpPr txBox="1"/>
          <p:nvPr/>
        </p:nvSpPr>
        <p:spPr>
          <a:xfrm>
            <a:off x="6750075" y="1571550"/>
            <a:ext cx="2077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MSE is squaring the errors, so typically MSE &gt; MAE. However, in this case, </a:t>
            </a:r>
            <a:r>
              <a:rPr b="1" lang="en" sz="1200"/>
              <a:t>we're seeing MSE &lt; MAE... why is this?</a:t>
            </a:r>
            <a:endParaRPr b="1" sz="1200"/>
          </a:p>
        </p:txBody>
      </p:sp>
      <p:sp>
        <p:nvSpPr>
          <p:cNvPr id="854" name="Google Shape;854;p59"/>
          <p:cNvSpPr txBox="1"/>
          <p:nvPr/>
        </p:nvSpPr>
        <p:spPr>
          <a:xfrm>
            <a:off x="859900" y="3310325"/>
            <a:ext cx="7507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Proxima Nova"/>
                <a:ea typeface="Proxima Nova"/>
                <a:cs typeface="Proxima Nova"/>
                <a:sym typeface="Proxima Nova"/>
              </a:rPr>
              <a:t>What to look for: MAE or MSE that is considerably better than the baseline (null) model. MAE is good to use when outliers may be present. Generally speaking, for a binary regression model MAE or MSE closer to 0 means good performance. Either below 0.2 is okay (closer to 0.1 or less is ideal). Any MAE &gt;0.4 or MSE &gt;0.3 is considered poor performance.</a:t>
            </a:r>
            <a:endParaRPr/>
          </a:p>
        </p:txBody>
      </p:sp>
      <p:sp>
        <p:nvSpPr>
          <p:cNvPr id="855" name="Google Shape;855;p59"/>
          <p:cNvSpPr txBox="1"/>
          <p:nvPr/>
        </p:nvSpPr>
        <p:spPr>
          <a:xfrm>
            <a:off x="200100" y="4486200"/>
            <a:ext cx="15078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dk2"/>
                </a:solidFill>
                <a:latin typeface="Staatliches"/>
                <a:ea typeface="Staatliches"/>
                <a:cs typeface="Staatliches"/>
                <a:sym typeface="Staatliches"/>
              </a:rPr>
              <a:t>Regression</a:t>
            </a:r>
            <a:endParaRPr>
              <a:latin typeface="Staatliches"/>
              <a:ea typeface="Staatliches"/>
              <a:cs typeface="Staatliches"/>
              <a:sym typeface="Staatliches"/>
            </a:endParaRPr>
          </a:p>
        </p:txBody>
      </p:sp>
      <p:sp>
        <p:nvSpPr>
          <p:cNvPr id="856" name="Google Shape;856;p59"/>
          <p:cNvSpPr/>
          <p:nvPr/>
        </p:nvSpPr>
        <p:spPr>
          <a:xfrm>
            <a:off x="2932525" y="1887150"/>
            <a:ext cx="3570000" cy="544200"/>
          </a:xfrm>
          <a:prstGeom prst="rect">
            <a:avLst/>
          </a:prstGeom>
          <a:noFill/>
          <a:ln cap="flat" cmpd="sng" w="9525">
            <a:solidFill>
              <a:srgbClr val="EB69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7" name="Google Shape;857;p59"/>
          <p:cNvSpPr txBox="1"/>
          <p:nvPr/>
        </p:nvSpPr>
        <p:spPr>
          <a:xfrm>
            <a:off x="545175" y="1675925"/>
            <a:ext cx="2077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Our target is between 0 and 1, so the errors are small. Squaring values under 1 → smaller values under 1.</a:t>
            </a:r>
            <a:endParaRPr b="1"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61" name="Shape 861"/>
        <p:cNvGrpSpPr/>
        <p:nvPr/>
      </p:nvGrpSpPr>
      <p:grpSpPr>
        <a:xfrm>
          <a:off x="0" y="0"/>
          <a:ext cx="0" cy="0"/>
          <a:chOff x="0" y="0"/>
          <a:chExt cx="0" cy="0"/>
        </a:xfrm>
      </p:grpSpPr>
      <p:pic>
        <p:nvPicPr>
          <p:cNvPr descr="🎼 | Listen on Spotify, Apple music and more&#10;→  https://fanlink.to/ChillSynthwave&#10;&#10;🎶 Subscribe to this channel for more synthwave music&#10;→ https://bit.ly/synthwave-channel&#10;&#10;🌎 | Lofi Girl on all social media&#10;→  https://fanlink.to/lofigirl-social&#10;&#10;👕 | Lofi Girl merch&#10;→  https://bit.ly/Iofigirl-shop&#10;&#10;🎭 | Create your lofi avatar now&#10;→  https://lofigirl.com/generator/&#10;&#10;💬 | Join the Lofi Girl community&#10;→   https://bit.ly/lofigirl-discord&#10;→   https://bit.ly/lofigirl-reddit&#10;&#10;🎨 | Art by Lofi Studio (full list of artists here)&#10;→  https://www.instagram.com/p/CrlCU3msh49/&#10;&#10;📝 | Submit your music / art&#10;→  https://bit.ly/lofi-submission" id="862" name="Google Shape;862;p60" title="synthwave radio 🌌 - beats to chill/game to">
            <a:hlinkClick r:id="rId4"/>
          </p:cNvPr>
          <p:cNvPicPr preferRelativeResize="0"/>
          <p:nvPr/>
        </p:nvPicPr>
        <p:blipFill>
          <a:blip r:embed="rId5">
            <a:alphaModFix/>
          </a:blip>
          <a:stretch>
            <a:fillRect/>
          </a:stretch>
        </p:blipFill>
        <p:spPr>
          <a:xfrm>
            <a:off x="135850" y="4657597"/>
            <a:ext cx="561450" cy="315811"/>
          </a:xfrm>
          <a:prstGeom prst="rect">
            <a:avLst/>
          </a:prstGeom>
          <a:noFill/>
          <a:ln>
            <a:noFill/>
          </a:ln>
        </p:spPr>
      </p:pic>
      <p:sp>
        <p:nvSpPr>
          <p:cNvPr id="863" name="Google Shape;863;p60"/>
          <p:cNvSpPr/>
          <p:nvPr/>
        </p:nvSpPr>
        <p:spPr>
          <a:xfrm>
            <a:off x="2293625" y="967750"/>
            <a:ext cx="4953000" cy="2689800"/>
          </a:xfrm>
          <a:prstGeom prst="roundRect">
            <a:avLst>
              <a:gd fmla="val 16667" name="adj"/>
            </a:avLst>
          </a:prstGeom>
          <a:solidFill>
            <a:srgbClr val="BE86B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800">
                <a:solidFill>
                  <a:schemeClr val="dk1"/>
                </a:solidFill>
                <a:latin typeface="Staatliches"/>
                <a:ea typeface="Staatliches"/>
                <a:cs typeface="Staatliches"/>
                <a:sym typeface="Staatliches"/>
              </a:rPr>
              <a:t>Work Time</a:t>
            </a:r>
            <a:endParaRPr sz="2800">
              <a:solidFill>
                <a:schemeClr val="dk1"/>
              </a:solidFill>
              <a:latin typeface="Staatliches"/>
              <a:ea typeface="Staatliches"/>
              <a:cs typeface="Staatliches"/>
              <a:sym typeface="Staatliches"/>
            </a:endParaRPr>
          </a:p>
          <a:p>
            <a:pPr indent="0" lvl="0" marL="0" rtl="0" algn="ctr">
              <a:spcBef>
                <a:spcPts val="0"/>
              </a:spcBef>
              <a:spcAft>
                <a:spcPts val="0"/>
              </a:spcAft>
              <a:buNone/>
            </a:pPr>
            <a:r>
              <a:rPr b="1" lang="en" sz="2800">
                <a:solidFill>
                  <a:srgbClr val="7F1E15"/>
                </a:solidFill>
              </a:rPr>
              <a:t>HW2 Q#2-3</a:t>
            </a:r>
            <a:endParaRPr b="1" sz="2800">
              <a:solidFill>
                <a:srgbClr val="7F1E15"/>
              </a:solidFill>
            </a:endParaRPr>
          </a:p>
          <a:p>
            <a:pPr indent="0" lvl="0" marL="0" rtl="0" algn="ctr">
              <a:spcBef>
                <a:spcPts val="0"/>
              </a:spcBef>
              <a:spcAft>
                <a:spcPts val="0"/>
              </a:spcAft>
              <a:buClr>
                <a:schemeClr val="dk1"/>
              </a:buClr>
              <a:buSzPts val="1100"/>
              <a:buFont typeface="Arial"/>
              <a:buNone/>
            </a:pPr>
            <a:r>
              <a:t/>
            </a:r>
            <a:endParaRPr b="1" sz="2800">
              <a:solidFill>
                <a:srgbClr val="7F1E15"/>
              </a:solidFill>
            </a:endParaRPr>
          </a:p>
          <a:p>
            <a:pPr indent="0" lvl="0" marL="0" rtl="0" algn="ctr">
              <a:spcBef>
                <a:spcPts val="0"/>
              </a:spcBef>
              <a:spcAft>
                <a:spcPts val="0"/>
              </a:spcAft>
              <a:buClr>
                <a:schemeClr val="dk1"/>
              </a:buClr>
              <a:buSzPts val="1100"/>
              <a:buFont typeface="Arial"/>
              <a:buNone/>
            </a:pPr>
            <a:r>
              <a:rPr lang="en">
                <a:solidFill>
                  <a:schemeClr val="dk1"/>
                </a:solidFill>
              </a:rPr>
              <a:t>Let’s get a start on some more homework questions. </a:t>
            </a:r>
            <a:endParaRPr>
              <a:solidFill>
                <a:schemeClr val="dk1"/>
              </a:solidFill>
            </a:endParaRPr>
          </a:p>
          <a:p>
            <a:pPr indent="0" lvl="0" marL="0" rtl="0" algn="ctr">
              <a:spcBef>
                <a:spcPts val="0"/>
              </a:spcBef>
              <a:spcAft>
                <a:spcPts val="0"/>
              </a:spcAft>
              <a:buClr>
                <a:schemeClr val="dk1"/>
              </a:buClr>
              <a:buSzPts val="1100"/>
              <a:buFont typeface="Arial"/>
              <a:buNone/>
            </a:pPr>
            <a:r>
              <a:t/>
            </a:r>
            <a:endParaRPr>
              <a:solidFill>
                <a:schemeClr val="dk1"/>
              </a:solidFill>
            </a:endParaRPr>
          </a:p>
          <a:p>
            <a:pPr indent="0" lvl="0" marL="0" rtl="0" algn="ctr">
              <a:spcBef>
                <a:spcPts val="0"/>
              </a:spcBef>
              <a:spcAft>
                <a:spcPts val="0"/>
              </a:spcAft>
              <a:buClr>
                <a:schemeClr val="dk1"/>
              </a:buClr>
              <a:buSzPts val="1100"/>
              <a:buFont typeface="Arial"/>
              <a:buNone/>
            </a:pPr>
            <a:r>
              <a:rPr lang="en" u="sng">
                <a:solidFill>
                  <a:schemeClr val="hlink"/>
                </a:solidFill>
                <a:hlinkClick r:id="rId6"/>
              </a:rPr>
              <a:t>View on our website</a:t>
            </a:r>
            <a:endParaRPr>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67" name="Shape 867"/>
        <p:cNvGrpSpPr/>
        <p:nvPr/>
      </p:nvGrpSpPr>
      <p:grpSpPr>
        <a:xfrm>
          <a:off x="0" y="0"/>
          <a:ext cx="0" cy="0"/>
          <a:chOff x="0" y="0"/>
          <a:chExt cx="0" cy="0"/>
        </a:xfrm>
      </p:grpSpPr>
      <p:pic>
        <p:nvPicPr>
          <p:cNvPr descr="🎼 | Listen on Spotify, Apple music and more&#10;→  https://fanlink.to/ChillSynthwave&#10;&#10;🎶 Subscribe to this channel for more synthwave music&#10;→ https://bit.ly/synthwave-channel&#10;&#10;🌎 | Lofi Girl on all social media&#10;→  https://fanlink.to/lofigirl-social&#10;&#10;👕 | Lofi Girl merch&#10;→  https://bit.ly/Iofigirl-shop&#10;&#10;🎭 | Create your lofi avatar now&#10;→  https://lofigirl.com/generator/&#10;&#10;💬 | Join the Lofi Girl community&#10;→   https://bit.ly/lofigirl-discord&#10;→   https://bit.ly/lofigirl-reddit&#10;&#10;🎨 | Art by Lofi Studio (full list of artists here)&#10;→  https://www.instagram.com/p/CrlCU3msh49/&#10;&#10;📝 | Submit your music / art&#10;→  https://bit.ly/lofi-submission" id="868" name="Google Shape;868;p61" title="synthwave radio 🌌 - beats to chill/game to">
            <a:hlinkClick r:id="rId4"/>
          </p:cNvPr>
          <p:cNvPicPr preferRelativeResize="0"/>
          <p:nvPr/>
        </p:nvPicPr>
        <p:blipFill>
          <a:blip r:embed="rId5">
            <a:alphaModFix/>
          </a:blip>
          <a:stretch>
            <a:fillRect/>
          </a:stretch>
        </p:blipFill>
        <p:spPr>
          <a:xfrm>
            <a:off x="135850" y="4657597"/>
            <a:ext cx="561450" cy="315811"/>
          </a:xfrm>
          <a:prstGeom prst="rect">
            <a:avLst/>
          </a:prstGeom>
          <a:noFill/>
          <a:ln>
            <a:noFill/>
          </a:ln>
        </p:spPr>
      </p:pic>
      <p:sp>
        <p:nvSpPr>
          <p:cNvPr id="869" name="Google Shape;869;p61"/>
          <p:cNvSpPr/>
          <p:nvPr/>
        </p:nvSpPr>
        <p:spPr>
          <a:xfrm>
            <a:off x="2293625" y="967750"/>
            <a:ext cx="4953000" cy="2689800"/>
          </a:xfrm>
          <a:prstGeom prst="roundRect">
            <a:avLst>
              <a:gd fmla="val 16667" name="adj"/>
            </a:avLst>
          </a:prstGeom>
          <a:solidFill>
            <a:srgbClr val="1B91C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rgbClr val="EAD1DC"/>
                </a:solidFill>
              </a:rPr>
              <a:t>Quiz EDA</a:t>
            </a:r>
            <a:endParaRPr b="1" sz="2800">
              <a:solidFill>
                <a:srgbClr val="EAD1DC"/>
              </a:solidFill>
            </a:endParaRPr>
          </a:p>
          <a:p>
            <a:pPr indent="0" lvl="0" marL="0" rtl="0" algn="ctr">
              <a:spcBef>
                <a:spcPts val="0"/>
              </a:spcBef>
              <a:spcAft>
                <a:spcPts val="0"/>
              </a:spcAft>
              <a:buClr>
                <a:schemeClr val="dk1"/>
              </a:buClr>
              <a:buSzPts val="1100"/>
              <a:buFont typeface="Arial"/>
              <a:buNone/>
            </a:pPr>
            <a:r>
              <a:t/>
            </a:r>
            <a:endParaRPr b="1" sz="2800">
              <a:solidFill>
                <a:srgbClr val="7F1E15"/>
              </a:solidFill>
            </a:endParaRPr>
          </a:p>
          <a:p>
            <a:pPr indent="0" lvl="0" marL="0" rtl="0" algn="ctr">
              <a:spcBef>
                <a:spcPts val="0"/>
              </a:spcBef>
              <a:spcAft>
                <a:spcPts val="0"/>
              </a:spcAft>
              <a:buClr>
                <a:schemeClr val="dk1"/>
              </a:buClr>
              <a:buSzPts val="1100"/>
              <a:buFont typeface="Arial"/>
              <a:buNone/>
            </a:pPr>
            <a:r>
              <a:rPr lang="en">
                <a:solidFill>
                  <a:schemeClr val="dk1"/>
                </a:solidFill>
              </a:rPr>
              <a:t>We’ll continue content at 1:50. Spend ~5 minutes on each page, adding explanation where needed.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ctr">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3" name="Shape 873"/>
        <p:cNvGrpSpPr/>
        <p:nvPr/>
      </p:nvGrpSpPr>
      <p:grpSpPr>
        <a:xfrm>
          <a:off x="0" y="0"/>
          <a:ext cx="0" cy="0"/>
          <a:chOff x="0" y="0"/>
          <a:chExt cx="0" cy="0"/>
        </a:xfrm>
      </p:grpSpPr>
      <p:pic>
        <p:nvPicPr>
          <p:cNvPr descr="🎼 | Listen on Spotify, Apple music and more&#10;→  https://fanlink.to/ChillSynthwave&#10;&#10;🎶 Subscribe to this channel for more synthwave music&#10;→ https://bit.ly/synthwave-channel&#10;&#10;🌎 | Lofi Girl on all social media&#10;→  https://fanlink.to/lofigirl-social&#10;&#10;👕 | Lofi Girl merch&#10;→  https://bit.ly/Iofigirl-shop&#10;&#10;🎭 | Create your lofi avatar now&#10;→  https://lofigirl.com/generator/&#10;&#10;💬 | Join the Lofi Girl community&#10;→   https://bit.ly/lofigirl-discord&#10;→   https://bit.ly/lofigirl-reddit&#10;&#10;🎨 | Art by Lofi Studio (full list of artists here)&#10;→  https://www.instagram.com/p/CrlCU3msh49/&#10;&#10;📝 | Submit your music / art&#10;→  https://bit.ly/lofi-submission" id="874" name="Google Shape;874;p62" title="synthwave radio 🌌 - beats to chill/game to">
            <a:hlinkClick r:id="rId4"/>
          </p:cNvPr>
          <p:cNvPicPr preferRelativeResize="0"/>
          <p:nvPr/>
        </p:nvPicPr>
        <p:blipFill>
          <a:blip r:embed="rId5">
            <a:alphaModFix/>
          </a:blip>
          <a:stretch>
            <a:fillRect/>
          </a:stretch>
        </p:blipFill>
        <p:spPr>
          <a:xfrm>
            <a:off x="135850" y="4657597"/>
            <a:ext cx="561450" cy="315811"/>
          </a:xfrm>
          <a:prstGeom prst="rect">
            <a:avLst/>
          </a:prstGeom>
          <a:noFill/>
          <a:ln>
            <a:noFill/>
          </a:ln>
        </p:spPr>
      </p:pic>
      <p:sp>
        <p:nvSpPr>
          <p:cNvPr id="875" name="Google Shape;875;p62"/>
          <p:cNvSpPr/>
          <p:nvPr/>
        </p:nvSpPr>
        <p:spPr>
          <a:xfrm>
            <a:off x="2166300" y="1146750"/>
            <a:ext cx="4811400" cy="2850000"/>
          </a:xfrm>
          <a:prstGeom prst="roundRect">
            <a:avLst>
              <a:gd fmla="val 16667" name="adj"/>
            </a:avLst>
          </a:prstGeom>
          <a:solidFill>
            <a:srgbClr val="9D9F24"/>
          </a:solid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en" sz="4950">
                <a:solidFill>
                  <a:schemeClr val="dk1"/>
                </a:solidFill>
                <a:latin typeface="Staatliches"/>
                <a:ea typeface="Staatliches"/>
                <a:cs typeface="Staatliches"/>
                <a:sym typeface="Staatliches"/>
              </a:rPr>
              <a:t>Machine Learning</a:t>
            </a:r>
            <a:endParaRPr sz="4950">
              <a:solidFill>
                <a:schemeClr val="dk1"/>
              </a:solidFill>
              <a:latin typeface="Staatliches"/>
              <a:ea typeface="Staatliches"/>
              <a:cs typeface="Staatliches"/>
              <a:sym typeface="Staatliches"/>
            </a:endParaRPr>
          </a:p>
          <a:p>
            <a:pPr indent="0" lvl="0" marL="0" rtl="0" algn="ctr">
              <a:lnSpc>
                <a:spcPct val="80000"/>
              </a:lnSpc>
              <a:spcBef>
                <a:spcPts val="0"/>
              </a:spcBef>
              <a:spcAft>
                <a:spcPts val="0"/>
              </a:spcAft>
              <a:buNone/>
            </a:pPr>
            <a:r>
              <a:rPr lang="en" sz="2538">
                <a:solidFill>
                  <a:schemeClr val="dk1"/>
                </a:solidFill>
                <a:latin typeface="Staatliches"/>
                <a:ea typeface="Staatliches"/>
                <a:cs typeface="Staatliches"/>
                <a:sym typeface="Staatliches"/>
              </a:rPr>
              <a:t>With python</a:t>
            </a:r>
            <a:endParaRPr sz="2538">
              <a:solidFill>
                <a:schemeClr val="dk1"/>
              </a:solidFill>
              <a:latin typeface="Staatliches"/>
              <a:ea typeface="Staatliches"/>
              <a:cs typeface="Staatliches"/>
              <a:sym typeface="Staatliches"/>
            </a:endParaRPr>
          </a:p>
          <a:p>
            <a:pPr indent="0" lvl="0" marL="0" rtl="0" algn="l">
              <a:lnSpc>
                <a:spcPct val="80000"/>
              </a:lnSpc>
              <a:spcBef>
                <a:spcPts val="0"/>
              </a:spcBef>
              <a:spcAft>
                <a:spcPts val="0"/>
              </a:spcAft>
              <a:buNone/>
            </a:pPr>
            <a:r>
              <a:t/>
            </a:r>
            <a:endParaRPr sz="4000">
              <a:solidFill>
                <a:schemeClr val="dk1"/>
              </a:solidFill>
              <a:latin typeface="Staatliches"/>
              <a:ea typeface="Staatliches"/>
              <a:cs typeface="Staatliches"/>
              <a:sym typeface="Staatliches"/>
            </a:endParaRPr>
          </a:p>
          <a:p>
            <a:pPr indent="0" lvl="0" marL="0" rtl="0" algn="ctr">
              <a:lnSpc>
                <a:spcPct val="80000"/>
              </a:lnSpc>
              <a:spcBef>
                <a:spcPts val="0"/>
              </a:spcBef>
              <a:spcAft>
                <a:spcPts val="0"/>
              </a:spcAft>
              <a:buNone/>
            </a:pPr>
            <a:r>
              <a:rPr lang="en" sz="4422">
                <a:solidFill>
                  <a:schemeClr val="lt1"/>
                </a:solidFill>
                <a:latin typeface="Staatliches"/>
                <a:ea typeface="Staatliches"/>
                <a:cs typeface="Staatliches"/>
                <a:sym typeface="Staatliches"/>
              </a:rPr>
              <a:t>Evl</a:t>
            </a:r>
            <a:r>
              <a:rPr b="1" lang="en" sz="4422">
                <a:solidFill>
                  <a:schemeClr val="lt1"/>
                </a:solidFill>
                <a:latin typeface="Source Code Pro"/>
                <a:ea typeface="Source Code Pro"/>
                <a:cs typeface="Source Code Pro"/>
                <a:sym typeface="Source Code Pro"/>
              </a:rPr>
              <a:t>3</a:t>
            </a:r>
            <a:r>
              <a:rPr lang="en" sz="4422">
                <a:solidFill>
                  <a:schemeClr val="dk1"/>
                </a:solidFill>
                <a:latin typeface="Staatliches"/>
                <a:ea typeface="Staatliches"/>
                <a:cs typeface="Staatliches"/>
                <a:sym typeface="Staatliches"/>
              </a:rPr>
              <a:t>: Evaluation</a:t>
            </a:r>
            <a:r>
              <a:rPr lang="en" sz="3222">
                <a:solidFill>
                  <a:schemeClr val="dk1"/>
                </a:solidFill>
                <a:latin typeface="Staatliches"/>
                <a:ea typeface="Staatliches"/>
                <a:cs typeface="Staatliches"/>
                <a:sym typeface="Staatliches"/>
              </a:rPr>
              <a:t> </a:t>
            </a:r>
            <a:endParaRPr sz="3222">
              <a:solidFill>
                <a:schemeClr val="dk1"/>
              </a:solidFill>
              <a:latin typeface="Staatliches"/>
              <a:ea typeface="Staatliches"/>
              <a:cs typeface="Staatliches"/>
              <a:sym typeface="Staatliches"/>
            </a:endParaRPr>
          </a:p>
          <a:p>
            <a:pPr indent="0" lvl="0" marL="0" rtl="0" algn="ctr">
              <a:lnSpc>
                <a:spcPct val="80000"/>
              </a:lnSpc>
              <a:spcBef>
                <a:spcPts val="0"/>
              </a:spcBef>
              <a:spcAft>
                <a:spcPts val="0"/>
              </a:spcAft>
              <a:buNone/>
            </a:pPr>
            <a:r>
              <a:rPr lang="en">
                <a:solidFill>
                  <a:schemeClr val="dk1"/>
                </a:solidFill>
              </a:rPr>
              <a:t>ethical matrix + auditing algorithms</a:t>
            </a:r>
            <a:endParaRPr>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63"/>
          <p:cNvSpPr txBox="1"/>
          <p:nvPr/>
        </p:nvSpPr>
        <p:spPr>
          <a:xfrm>
            <a:off x="591850" y="2114550"/>
            <a:ext cx="2669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Define the </a:t>
            </a:r>
            <a:r>
              <a:rPr b="1" lang="en" sz="1200">
                <a:solidFill>
                  <a:srgbClr val="7940A1"/>
                </a:solidFill>
              </a:rPr>
              <a:t>key stakeholders</a:t>
            </a:r>
            <a:r>
              <a:rPr lang="en" sz="1200"/>
              <a:t>. In any algorithmic system, there are various stakeholders who will be affected by the decisions made by the model.</a:t>
            </a:r>
            <a:endParaRPr sz="1200"/>
          </a:p>
        </p:txBody>
      </p:sp>
      <p:sp>
        <p:nvSpPr>
          <p:cNvPr id="881" name="Google Shape;881;p63"/>
          <p:cNvSpPr txBox="1"/>
          <p:nvPr/>
        </p:nvSpPr>
        <p:spPr>
          <a:xfrm>
            <a:off x="3619275" y="4336300"/>
            <a:ext cx="47553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chemeClr val="dk1"/>
                </a:solidFill>
                <a:latin typeface="Staatliches"/>
                <a:ea typeface="Staatliches"/>
                <a:cs typeface="Staatliches"/>
                <a:sym typeface="Staatliches"/>
              </a:rPr>
              <a:t>ethical matrix</a:t>
            </a:r>
            <a:endParaRPr sz="2200">
              <a:solidFill>
                <a:schemeClr val="dk1"/>
              </a:solidFill>
              <a:latin typeface="Staatliches"/>
              <a:ea typeface="Staatliches"/>
              <a:cs typeface="Staatliches"/>
              <a:sym typeface="Staatliches"/>
            </a:endParaRPr>
          </a:p>
          <a:p>
            <a:pPr indent="0" lvl="0" marL="0" rtl="0" algn="ctr">
              <a:spcBef>
                <a:spcPts val="0"/>
              </a:spcBef>
              <a:spcAft>
                <a:spcPts val="0"/>
              </a:spcAft>
              <a:buNone/>
            </a:pPr>
            <a:r>
              <a:rPr lang="en" sz="1000">
                <a:solidFill>
                  <a:schemeClr val="dk1"/>
                </a:solidFill>
              </a:rPr>
              <a:t>AI ethics textbook chapter with more examples (</a:t>
            </a:r>
            <a:r>
              <a:rPr lang="en" sz="1000" u="sng">
                <a:solidFill>
                  <a:schemeClr val="hlink"/>
                </a:solidFill>
                <a:hlinkClick r:id="rId3"/>
              </a:rPr>
              <a:t>link</a:t>
            </a:r>
            <a:r>
              <a:rPr lang="en" sz="1000">
                <a:solidFill>
                  <a:schemeClr val="dk1"/>
                </a:solidFill>
              </a:rPr>
              <a:t>)</a:t>
            </a:r>
            <a:endParaRPr sz="1000">
              <a:solidFill>
                <a:schemeClr val="dk1"/>
              </a:solidFill>
            </a:endParaRPr>
          </a:p>
        </p:txBody>
      </p:sp>
      <p:sp>
        <p:nvSpPr>
          <p:cNvPr id="882" name="Google Shape;882;p63"/>
          <p:cNvSpPr txBox="1"/>
          <p:nvPr/>
        </p:nvSpPr>
        <p:spPr>
          <a:xfrm>
            <a:off x="591850" y="577925"/>
            <a:ext cx="2669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Define the </a:t>
            </a:r>
            <a:r>
              <a:rPr b="1" lang="en" sz="1200">
                <a:solidFill>
                  <a:srgbClr val="A9AA35"/>
                </a:solidFill>
              </a:rPr>
              <a:t>issues</a:t>
            </a:r>
            <a:r>
              <a:rPr b="1" lang="en" sz="1200">
                <a:solidFill>
                  <a:schemeClr val="dk1"/>
                </a:solidFill>
              </a:rPr>
              <a:t>.</a:t>
            </a:r>
            <a:r>
              <a:rPr lang="en" sz="1200">
                <a:solidFill>
                  <a:schemeClr val="dk1"/>
                </a:solidFill>
              </a:rPr>
              <a:t> These are identified based off the algorithm being audited and the use case.</a:t>
            </a:r>
            <a:endParaRPr sz="1200"/>
          </a:p>
        </p:txBody>
      </p:sp>
      <p:pic>
        <p:nvPicPr>
          <p:cNvPr id="883" name="Google Shape;883;p63"/>
          <p:cNvPicPr preferRelativeResize="0"/>
          <p:nvPr/>
        </p:nvPicPr>
        <p:blipFill>
          <a:blip r:embed="rId4">
            <a:alphaModFix/>
          </a:blip>
          <a:stretch>
            <a:fillRect/>
          </a:stretch>
        </p:blipFill>
        <p:spPr>
          <a:xfrm>
            <a:off x="3722000" y="268000"/>
            <a:ext cx="4652598" cy="4107699"/>
          </a:xfrm>
          <a:prstGeom prst="rect">
            <a:avLst/>
          </a:prstGeom>
          <a:noFill/>
          <a:ln>
            <a:noFill/>
          </a:ln>
        </p:spPr>
      </p:pic>
      <p:sp>
        <p:nvSpPr>
          <p:cNvPr id="884" name="Google Shape;884;p63"/>
          <p:cNvSpPr/>
          <p:nvPr/>
        </p:nvSpPr>
        <p:spPr>
          <a:xfrm>
            <a:off x="3858700" y="889775"/>
            <a:ext cx="1056900" cy="3137400"/>
          </a:xfrm>
          <a:prstGeom prst="rect">
            <a:avLst/>
          </a:prstGeom>
          <a:noFill/>
          <a:ln cap="flat" cmpd="sng" w="19050">
            <a:solidFill>
              <a:srgbClr val="7940A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5" name="Google Shape;885;p63"/>
          <p:cNvSpPr/>
          <p:nvPr/>
        </p:nvSpPr>
        <p:spPr>
          <a:xfrm>
            <a:off x="4839400" y="577925"/>
            <a:ext cx="3104100" cy="254100"/>
          </a:xfrm>
          <a:prstGeom prst="rect">
            <a:avLst/>
          </a:prstGeom>
          <a:noFill/>
          <a:ln cap="flat" cmpd="sng" w="19050">
            <a:solidFill>
              <a:srgbClr val="A9AA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A9AA35"/>
              </a:solidFill>
            </a:endParaRPr>
          </a:p>
        </p:txBody>
      </p:sp>
      <p:sp>
        <p:nvSpPr>
          <p:cNvPr id="886" name="Google Shape;886;p63"/>
          <p:cNvSpPr txBox="1"/>
          <p:nvPr/>
        </p:nvSpPr>
        <p:spPr>
          <a:xfrm>
            <a:off x="563875" y="3238925"/>
            <a:ext cx="3000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The COMPAS (Correctional Offender Management Profiling for Alternative Sanctions) is </a:t>
            </a:r>
            <a:r>
              <a:rPr lang="en" sz="1200"/>
              <a:t>an algorithm used in the criminal justice system to assess the </a:t>
            </a:r>
            <a:r>
              <a:rPr b="1" lang="en" sz="1200"/>
              <a:t>risk of reoffending</a:t>
            </a:r>
            <a:endParaRPr sz="1200"/>
          </a:p>
        </p:txBody>
      </p:sp>
      <p:sp>
        <p:nvSpPr>
          <p:cNvPr id="887" name="Google Shape;887;p63"/>
          <p:cNvSpPr txBox="1"/>
          <p:nvPr/>
        </p:nvSpPr>
        <p:spPr>
          <a:xfrm>
            <a:off x="593750" y="1240625"/>
            <a:ext cx="2794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Ideally we consider how we can audit algorithms by looking at benefits, harm, accountability, fairness.</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grpSp>
        <p:nvGrpSpPr>
          <p:cNvPr id="138" name="Google Shape;138;p28"/>
          <p:cNvGrpSpPr/>
          <p:nvPr/>
        </p:nvGrpSpPr>
        <p:grpSpPr>
          <a:xfrm>
            <a:off x="3752148" y="353625"/>
            <a:ext cx="5118353" cy="4562303"/>
            <a:chOff x="4039775" y="428950"/>
            <a:chExt cx="4855201" cy="4204500"/>
          </a:xfrm>
        </p:grpSpPr>
        <p:sp>
          <p:nvSpPr>
            <p:cNvPr id="139" name="Google Shape;139;p28"/>
            <p:cNvSpPr/>
            <p:nvPr/>
          </p:nvSpPr>
          <p:spPr>
            <a:xfrm>
              <a:off x="4039775" y="428950"/>
              <a:ext cx="4232100" cy="3906600"/>
            </a:xfrm>
            <a:prstGeom prst="rect">
              <a:avLst/>
            </a:prstGeom>
            <a:solidFill>
              <a:srgbClr val="36174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 name="Google Shape;140;p28"/>
            <p:cNvSpPr txBox="1"/>
            <p:nvPr/>
          </p:nvSpPr>
          <p:spPr>
            <a:xfrm>
              <a:off x="4456475" y="4335550"/>
              <a:ext cx="623100" cy="29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900">
                  <a:solidFill>
                    <a:schemeClr val="dk1"/>
                  </a:solidFill>
                </a:rPr>
                <a:t>low bias</a:t>
              </a:r>
              <a:endParaRPr/>
            </a:p>
          </p:txBody>
        </p:sp>
        <p:sp>
          <p:nvSpPr>
            <p:cNvPr id="141" name="Google Shape;141;p28"/>
            <p:cNvSpPr txBox="1"/>
            <p:nvPr/>
          </p:nvSpPr>
          <p:spPr>
            <a:xfrm>
              <a:off x="7252250" y="4335550"/>
              <a:ext cx="835200" cy="29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900">
                  <a:solidFill>
                    <a:schemeClr val="dk1"/>
                  </a:solidFill>
                </a:rPr>
                <a:t>high bias</a:t>
              </a:r>
              <a:endParaRPr/>
            </a:p>
          </p:txBody>
        </p:sp>
        <p:sp>
          <p:nvSpPr>
            <p:cNvPr id="142" name="Google Shape;142;p28"/>
            <p:cNvSpPr txBox="1"/>
            <p:nvPr/>
          </p:nvSpPr>
          <p:spPr>
            <a:xfrm>
              <a:off x="8271876" y="516398"/>
              <a:ext cx="623100" cy="44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900">
                  <a:solidFill>
                    <a:schemeClr val="dk1"/>
                  </a:solidFill>
                </a:rPr>
                <a:t>high variance</a:t>
              </a:r>
              <a:endParaRPr/>
            </a:p>
          </p:txBody>
        </p:sp>
        <p:sp>
          <p:nvSpPr>
            <p:cNvPr id="143" name="Google Shape;143;p28"/>
            <p:cNvSpPr txBox="1"/>
            <p:nvPr/>
          </p:nvSpPr>
          <p:spPr>
            <a:xfrm>
              <a:off x="8271876" y="3429349"/>
              <a:ext cx="623100" cy="44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900">
                  <a:solidFill>
                    <a:schemeClr val="dk1"/>
                  </a:solidFill>
                </a:rPr>
                <a:t>low  variance</a:t>
              </a:r>
              <a:endParaRPr/>
            </a:p>
          </p:txBody>
        </p:sp>
      </p:grpSp>
      <p:grpSp>
        <p:nvGrpSpPr>
          <p:cNvPr id="144" name="Google Shape;144;p28"/>
          <p:cNvGrpSpPr/>
          <p:nvPr/>
        </p:nvGrpSpPr>
        <p:grpSpPr>
          <a:xfrm>
            <a:off x="4105400" y="490325"/>
            <a:ext cx="1674600" cy="1658700"/>
            <a:chOff x="4943200" y="254725"/>
            <a:chExt cx="1674600" cy="1658700"/>
          </a:xfrm>
        </p:grpSpPr>
        <p:grpSp>
          <p:nvGrpSpPr>
            <p:cNvPr id="145" name="Google Shape;145;p28"/>
            <p:cNvGrpSpPr/>
            <p:nvPr/>
          </p:nvGrpSpPr>
          <p:grpSpPr>
            <a:xfrm>
              <a:off x="4943200" y="254725"/>
              <a:ext cx="1674600" cy="1658700"/>
              <a:chOff x="1597900" y="1400375"/>
              <a:chExt cx="1674600" cy="1658700"/>
            </a:xfrm>
          </p:grpSpPr>
          <p:sp>
            <p:nvSpPr>
              <p:cNvPr id="146" name="Google Shape;146;p28"/>
              <p:cNvSpPr/>
              <p:nvPr/>
            </p:nvSpPr>
            <p:spPr>
              <a:xfrm>
                <a:off x="1597900" y="1400375"/>
                <a:ext cx="1674600" cy="1658700"/>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 name="Google Shape;147;p28"/>
              <p:cNvSpPr/>
              <p:nvPr/>
            </p:nvSpPr>
            <p:spPr>
              <a:xfrm>
                <a:off x="1880325" y="1671575"/>
                <a:ext cx="1117500" cy="1116300"/>
              </a:xfrm>
              <a:prstGeom prst="ellipse">
                <a:avLst/>
              </a:prstGeom>
              <a:solidFill>
                <a:srgbClr val="949AF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8" name="Google Shape;148;p28"/>
              <p:cNvSpPr/>
              <p:nvPr/>
            </p:nvSpPr>
            <p:spPr>
              <a:xfrm>
                <a:off x="2100300" y="1894775"/>
                <a:ext cx="678000" cy="669900"/>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9" name="Google Shape;149;p28"/>
              <p:cNvSpPr/>
              <p:nvPr/>
            </p:nvSpPr>
            <p:spPr>
              <a:xfrm>
                <a:off x="2299650" y="2118050"/>
                <a:ext cx="255300" cy="247200"/>
              </a:xfrm>
              <a:prstGeom prst="ellipse">
                <a:avLst/>
              </a:prstGeom>
              <a:solidFill>
                <a:srgbClr val="A9AA3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150" name="Google Shape;150;p28"/>
            <p:cNvGrpSpPr/>
            <p:nvPr/>
          </p:nvGrpSpPr>
          <p:grpSpPr>
            <a:xfrm>
              <a:off x="5435125" y="706475"/>
              <a:ext cx="673500" cy="812625"/>
              <a:chOff x="353900" y="3004525"/>
              <a:chExt cx="673500" cy="812625"/>
            </a:xfrm>
          </p:grpSpPr>
          <p:sp>
            <p:nvSpPr>
              <p:cNvPr id="151" name="Google Shape;151;p28"/>
              <p:cNvSpPr/>
              <p:nvPr/>
            </p:nvSpPr>
            <p:spPr>
              <a:xfrm>
                <a:off x="501000" y="3004525"/>
                <a:ext cx="63900" cy="63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2" name="Google Shape;152;p28"/>
              <p:cNvSpPr/>
              <p:nvPr/>
            </p:nvSpPr>
            <p:spPr>
              <a:xfrm>
                <a:off x="353900" y="3448450"/>
                <a:ext cx="63900" cy="63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3" name="Google Shape;153;p28"/>
              <p:cNvSpPr/>
              <p:nvPr/>
            </p:nvSpPr>
            <p:spPr>
              <a:xfrm>
                <a:off x="722600" y="3157825"/>
                <a:ext cx="63900" cy="63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4" name="Google Shape;154;p28"/>
              <p:cNvSpPr/>
              <p:nvPr/>
            </p:nvSpPr>
            <p:spPr>
              <a:xfrm>
                <a:off x="811100" y="3370900"/>
                <a:ext cx="63900" cy="63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 name="Google Shape;155;p28"/>
              <p:cNvSpPr/>
              <p:nvPr/>
            </p:nvSpPr>
            <p:spPr>
              <a:xfrm>
                <a:off x="608125" y="3448450"/>
                <a:ext cx="63900" cy="63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6" name="Google Shape;156;p28"/>
              <p:cNvSpPr/>
              <p:nvPr/>
            </p:nvSpPr>
            <p:spPr>
              <a:xfrm>
                <a:off x="653400" y="3156925"/>
                <a:ext cx="63900" cy="63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 name="Google Shape;157;p28"/>
              <p:cNvSpPr/>
              <p:nvPr/>
            </p:nvSpPr>
            <p:spPr>
              <a:xfrm>
                <a:off x="506300" y="3600850"/>
                <a:ext cx="63900" cy="63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8" name="Google Shape;158;p28"/>
              <p:cNvSpPr/>
              <p:nvPr/>
            </p:nvSpPr>
            <p:spPr>
              <a:xfrm>
                <a:off x="875000" y="3310225"/>
                <a:ext cx="63900" cy="63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9" name="Google Shape;159;p28"/>
              <p:cNvSpPr/>
              <p:nvPr/>
            </p:nvSpPr>
            <p:spPr>
              <a:xfrm>
                <a:off x="963500" y="3523300"/>
                <a:ext cx="63900" cy="63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0" name="Google Shape;160;p28"/>
              <p:cNvSpPr/>
              <p:nvPr/>
            </p:nvSpPr>
            <p:spPr>
              <a:xfrm>
                <a:off x="760525" y="3600850"/>
                <a:ext cx="63900" cy="63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1" name="Google Shape;161;p28"/>
              <p:cNvSpPr/>
              <p:nvPr/>
            </p:nvSpPr>
            <p:spPr>
              <a:xfrm>
                <a:off x="506300" y="3600850"/>
                <a:ext cx="63900" cy="63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2" name="Google Shape;162;p28"/>
              <p:cNvSpPr/>
              <p:nvPr/>
            </p:nvSpPr>
            <p:spPr>
              <a:xfrm>
                <a:off x="658700" y="3753250"/>
                <a:ext cx="63900" cy="63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3" name="Google Shape;163;p28"/>
              <p:cNvSpPr/>
              <p:nvPr/>
            </p:nvSpPr>
            <p:spPr>
              <a:xfrm>
                <a:off x="653400" y="3156925"/>
                <a:ext cx="63900" cy="63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4" name="Google Shape;164;p28"/>
              <p:cNvSpPr/>
              <p:nvPr/>
            </p:nvSpPr>
            <p:spPr>
              <a:xfrm>
                <a:off x="875000" y="3310225"/>
                <a:ext cx="63900" cy="63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5" name="Google Shape;165;p28"/>
              <p:cNvSpPr/>
              <p:nvPr/>
            </p:nvSpPr>
            <p:spPr>
              <a:xfrm>
                <a:off x="805800" y="3309325"/>
                <a:ext cx="63900" cy="63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6" name="Google Shape;166;p28"/>
              <p:cNvSpPr/>
              <p:nvPr/>
            </p:nvSpPr>
            <p:spPr>
              <a:xfrm>
                <a:off x="582500" y="3524650"/>
                <a:ext cx="63900" cy="63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7" name="Google Shape;167;p28"/>
              <p:cNvSpPr/>
              <p:nvPr/>
            </p:nvSpPr>
            <p:spPr>
              <a:xfrm>
                <a:off x="836725" y="3524650"/>
                <a:ext cx="63900" cy="63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8" name="Google Shape;168;p28"/>
              <p:cNvSpPr/>
              <p:nvPr/>
            </p:nvSpPr>
            <p:spPr>
              <a:xfrm>
                <a:off x="734900" y="3677050"/>
                <a:ext cx="63900" cy="63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9" name="Google Shape;169;p28"/>
              <p:cNvSpPr/>
              <p:nvPr/>
            </p:nvSpPr>
            <p:spPr>
              <a:xfrm>
                <a:off x="734900" y="3677050"/>
                <a:ext cx="63900" cy="63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grpSp>
        <p:nvGrpSpPr>
          <p:cNvPr id="170" name="Google Shape;170;p28"/>
          <p:cNvGrpSpPr/>
          <p:nvPr/>
        </p:nvGrpSpPr>
        <p:grpSpPr>
          <a:xfrm>
            <a:off x="4052875" y="2489925"/>
            <a:ext cx="1674600" cy="1658700"/>
            <a:chOff x="4911175" y="2452175"/>
            <a:chExt cx="1674600" cy="1658700"/>
          </a:xfrm>
        </p:grpSpPr>
        <p:grpSp>
          <p:nvGrpSpPr>
            <p:cNvPr id="171" name="Google Shape;171;p28"/>
            <p:cNvGrpSpPr/>
            <p:nvPr/>
          </p:nvGrpSpPr>
          <p:grpSpPr>
            <a:xfrm>
              <a:off x="4911175" y="2452175"/>
              <a:ext cx="1674600" cy="1658700"/>
              <a:chOff x="1597900" y="1400375"/>
              <a:chExt cx="1674600" cy="1658700"/>
            </a:xfrm>
          </p:grpSpPr>
          <p:sp>
            <p:nvSpPr>
              <p:cNvPr id="172" name="Google Shape;172;p28"/>
              <p:cNvSpPr/>
              <p:nvPr/>
            </p:nvSpPr>
            <p:spPr>
              <a:xfrm>
                <a:off x="1597900" y="1400375"/>
                <a:ext cx="1674600" cy="1658700"/>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 name="Google Shape;173;p28"/>
              <p:cNvSpPr/>
              <p:nvPr/>
            </p:nvSpPr>
            <p:spPr>
              <a:xfrm>
                <a:off x="1880325" y="1671575"/>
                <a:ext cx="1117500" cy="1116300"/>
              </a:xfrm>
              <a:prstGeom prst="ellipse">
                <a:avLst/>
              </a:prstGeom>
              <a:solidFill>
                <a:srgbClr val="949AF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4" name="Google Shape;174;p28"/>
              <p:cNvSpPr/>
              <p:nvPr/>
            </p:nvSpPr>
            <p:spPr>
              <a:xfrm>
                <a:off x="2100300" y="1894775"/>
                <a:ext cx="678000" cy="669900"/>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 name="Google Shape;175;p28"/>
              <p:cNvSpPr/>
              <p:nvPr/>
            </p:nvSpPr>
            <p:spPr>
              <a:xfrm>
                <a:off x="2299650" y="2118050"/>
                <a:ext cx="255300" cy="247200"/>
              </a:xfrm>
              <a:prstGeom prst="ellipse">
                <a:avLst/>
              </a:prstGeom>
              <a:solidFill>
                <a:srgbClr val="A9AA3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176" name="Google Shape;176;p28"/>
            <p:cNvGrpSpPr/>
            <p:nvPr/>
          </p:nvGrpSpPr>
          <p:grpSpPr>
            <a:xfrm>
              <a:off x="5624775" y="3141413"/>
              <a:ext cx="294200" cy="280213"/>
              <a:chOff x="1963850" y="3767563"/>
              <a:chExt cx="294200" cy="280213"/>
            </a:xfrm>
          </p:grpSpPr>
          <p:sp>
            <p:nvSpPr>
              <p:cNvPr id="177" name="Google Shape;177;p28"/>
              <p:cNvSpPr/>
              <p:nvPr/>
            </p:nvSpPr>
            <p:spPr>
              <a:xfrm>
                <a:off x="1989475" y="3830800"/>
                <a:ext cx="63900" cy="63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8" name="Google Shape;178;p28"/>
              <p:cNvSpPr/>
              <p:nvPr/>
            </p:nvSpPr>
            <p:spPr>
              <a:xfrm>
                <a:off x="1963850" y="3907000"/>
                <a:ext cx="63900" cy="63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9" name="Google Shape;179;p28"/>
              <p:cNvSpPr/>
              <p:nvPr/>
            </p:nvSpPr>
            <p:spPr>
              <a:xfrm>
                <a:off x="1963850" y="3907000"/>
                <a:ext cx="63900" cy="63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0" name="Google Shape;180;p28"/>
              <p:cNvSpPr/>
              <p:nvPr/>
            </p:nvSpPr>
            <p:spPr>
              <a:xfrm>
                <a:off x="2194150" y="3909700"/>
                <a:ext cx="63900" cy="63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1" name="Google Shape;181;p28"/>
              <p:cNvSpPr/>
              <p:nvPr/>
            </p:nvSpPr>
            <p:spPr>
              <a:xfrm>
                <a:off x="2079000" y="3907675"/>
                <a:ext cx="63900" cy="63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2" name="Google Shape;182;p28"/>
              <p:cNvSpPr/>
              <p:nvPr/>
            </p:nvSpPr>
            <p:spPr>
              <a:xfrm>
                <a:off x="2155200" y="3831475"/>
                <a:ext cx="63900" cy="63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3" name="Google Shape;183;p28"/>
              <p:cNvSpPr/>
              <p:nvPr/>
            </p:nvSpPr>
            <p:spPr>
              <a:xfrm>
                <a:off x="2053375" y="3983875"/>
                <a:ext cx="63900" cy="63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4" name="Google Shape;184;p28"/>
              <p:cNvSpPr/>
              <p:nvPr/>
            </p:nvSpPr>
            <p:spPr>
              <a:xfrm>
                <a:off x="2053375" y="3983875"/>
                <a:ext cx="63900" cy="63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5" name="Google Shape;185;p28"/>
              <p:cNvSpPr/>
              <p:nvPr/>
            </p:nvSpPr>
            <p:spPr>
              <a:xfrm>
                <a:off x="2072338" y="3831138"/>
                <a:ext cx="63900" cy="63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6" name="Google Shape;186;p28"/>
              <p:cNvSpPr/>
              <p:nvPr/>
            </p:nvSpPr>
            <p:spPr>
              <a:xfrm>
                <a:off x="2027738" y="3941388"/>
                <a:ext cx="63900" cy="63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7" name="Google Shape;187;p28"/>
              <p:cNvSpPr/>
              <p:nvPr/>
            </p:nvSpPr>
            <p:spPr>
              <a:xfrm>
                <a:off x="2129563" y="3767563"/>
                <a:ext cx="63900" cy="63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8" name="Google Shape;188;p28"/>
              <p:cNvSpPr/>
              <p:nvPr/>
            </p:nvSpPr>
            <p:spPr>
              <a:xfrm>
                <a:off x="2129563" y="3877488"/>
                <a:ext cx="63900" cy="63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grpSp>
        <p:nvGrpSpPr>
          <p:cNvPr id="189" name="Google Shape;189;p28"/>
          <p:cNvGrpSpPr/>
          <p:nvPr/>
        </p:nvGrpSpPr>
        <p:grpSpPr>
          <a:xfrm>
            <a:off x="6175050" y="2519413"/>
            <a:ext cx="1674600" cy="1658700"/>
            <a:chOff x="6912875" y="2528375"/>
            <a:chExt cx="1674600" cy="1658700"/>
          </a:xfrm>
        </p:grpSpPr>
        <p:grpSp>
          <p:nvGrpSpPr>
            <p:cNvPr id="190" name="Google Shape;190;p28"/>
            <p:cNvGrpSpPr/>
            <p:nvPr/>
          </p:nvGrpSpPr>
          <p:grpSpPr>
            <a:xfrm>
              <a:off x="6912875" y="2528375"/>
              <a:ext cx="1674600" cy="1658700"/>
              <a:chOff x="1597900" y="1400375"/>
              <a:chExt cx="1674600" cy="1658700"/>
            </a:xfrm>
          </p:grpSpPr>
          <p:sp>
            <p:nvSpPr>
              <p:cNvPr id="191" name="Google Shape;191;p28"/>
              <p:cNvSpPr/>
              <p:nvPr/>
            </p:nvSpPr>
            <p:spPr>
              <a:xfrm>
                <a:off x="1597900" y="1400375"/>
                <a:ext cx="1674600" cy="1658700"/>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2" name="Google Shape;192;p28"/>
              <p:cNvSpPr/>
              <p:nvPr/>
            </p:nvSpPr>
            <p:spPr>
              <a:xfrm>
                <a:off x="1880325" y="1671575"/>
                <a:ext cx="1117500" cy="1116300"/>
              </a:xfrm>
              <a:prstGeom prst="ellipse">
                <a:avLst/>
              </a:prstGeom>
              <a:solidFill>
                <a:srgbClr val="949AF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3" name="Google Shape;193;p28"/>
              <p:cNvSpPr/>
              <p:nvPr/>
            </p:nvSpPr>
            <p:spPr>
              <a:xfrm>
                <a:off x="2100300" y="1894775"/>
                <a:ext cx="678000" cy="669900"/>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4" name="Google Shape;194;p28"/>
              <p:cNvSpPr/>
              <p:nvPr/>
            </p:nvSpPr>
            <p:spPr>
              <a:xfrm>
                <a:off x="2299650" y="2118050"/>
                <a:ext cx="255300" cy="247200"/>
              </a:xfrm>
              <a:prstGeom prst="ellipse">
                <a:avLst/>
              </a:prstGeom>
              <a:solidFill>
                <a:srgbClr val="A9AA3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95" name="Google Shape;195;p28"/>
            <p:cNvSpPr/>
            <p:nvPr/>
          </p:nvSpPr>
          <p:spPr>
            <a:xfrm>
              <a:off x="7544475" y="3497825"/>
              <a:ext cx="63900" cy="63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6" name="Google Shape;196;p28"/>
            <p:cNvSpPr/>
            <p:nvPr/>
          </p:nvSpPr>
          <p:spPr>
            <a:xfrm>
              <a:off x="7417700" y="3499175"/>
              <a:ext cx="63900" cy="63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97" name="Google Shape;197;p28"/>
            <p:cNvGrpSpPr/>
            <p:nvPr/>
          </p:nvGrpSpPr>
          <p:grpSpPr>
            <a:xfrm>
              <a:off x="7315875" y="3512138"/>
              <a:ext cx="294200" cy="280213"/>
              <a:chOff x="1963850" y="3767563"/>
              <a:chExt cx="294200" cy="280213"/>
            </a:xfrm>
          </p:grpSpPr>
          <p:sp>
            <p:nvSpPr>
              <p:cNvPr id="198" name="Google Shape;198;p28"/>
              <p:cNvSpPr/>
              <p:nvPr/>
            </p:nvSpPr>
            <p:spPr>
              <a:xfrm>
                <a:off x="1989475" y="3830800"/>
                <a:ext cx="63900" cy="63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9" name="Google Shape;199;p28"/>
              <p:cNvSpPr/>
              <p:nvPr/>
            </p:nvSpPr>
            <p:spPr>
              <a:xfrm>
                <a:off x="1963850" y="3907000"/>
                <a:ext cx="63900" cy="63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0" name="Google Shape;200;p28"/>
              <p:cNvSpPr/>
              <p:nvPr/>
            </p:nvSpPr>
            <p:spPr>
              <a:xfrm>
                <a:off x="1963850" y="3907000"/>
                <a:ext cx="63900" cy="63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1" name="Google Shape;201;p28"/>
              <p:cNvSpPr/>
              <p:nvPr/>
            </p:nvSpPr>
            <p:spPr>
              <a:xfrm>
                <a:off x="2194150" y="3909700"/>
                <a:ext cx="63900" cy="63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2" name="Google Shape;202;p28"/>
              <p:cNvSpPr/>
              <p:nvPr/>
            </p:nvSpPr>
            <p:spPr>
              <a:xfrm>
                <a:off x="2079000" y="3907675"/>
                <a:ext cx="63900" cy="63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3" name="Google Shape;203;p28"/>
              <p:cNvSpPr/>
              <p:nvPr/>
            </p:nvSpPr>
            <p:spPr>
              <a:xfrm>
                <a:off x="2155200" y="3831475"/>
                <a:ext cx="63900" cy="63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4" name="Google Shape;204;p28"/>
              <p:cNvSpPr/>
              <p:nvPr/>
            </p:nvSpPr>
            <p:spPr>
              <a:xfrm>
                <a:off x="2053375" y="3983875"/>
                <a:ext cx="63900" cy="63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5" name="Google Shape;205;p28"/>
              <p:cNvSpPr/>
              <p:nvPr/>
            </p:nvSpPr>
            <p:spPr>
              <a:xfrm>
                <a:off x="2053375" y="3983875"/>
                <a:ext cx="63900" cy="63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6" name="Google Shape;206;p28"/>
              <p:cNvSpPr/>
              <p:nvPr/>
            </p:nvSpPr>
            <p:spPr>
              <a:xfrm>
                <a:off x="2072338" y="3831138"/>
                <a:ext cx="63900" cy="63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7" name="Google Shape;207;p28"/>
              <p:cNvSpPr/>
              <p:nvPr/>
            </p:nvSpPr>
            <p:spPr>
              <a:xfrm>
                <a:off x="2027738" y="3941388"/>
                <a:ext cx="63900" cy="63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8" name="Google Shape;208;p28"/>
              <p:cNvSpPr/>
              <p:nvPr/>
            </p:nvSpPr>
            <p:spPr>
              <a:xfrm>
                <a:off x="2129563" y="3767563"/>
                <a:ext cx="63900" cy="63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9" name="Google Shape;209;p28"/>
              <p:cNvSpPr/>
              <p:nvPr/>
            </p:nvSpPr>
            <p:spPr>
              <a:xfrm>
                <a:off x="2129563" y="3877488"/>
                <a:ext cx="63900" cy="63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grpSp>
        <p:nvGrpSpPr>
          <p:cNvPr id="210" name="Google Shape;210;p28"/>
          <p:cNvGrpSpPr/>
          <p:nvPr/>
        </p:nvGrpSpPr>
        <p:grpSpPr>
          <a:xfrm>
            <a:off x="6164400" y="426838"/>
            <a:ext cx="1695900" cy="1658700"/>
            <a:chOff x="6912875" y="283438"/>
            <a:chExt cx="1695900" cy="1658700"/>
          </a:xfrm>
        </p:grpSpPr>
        <p:grpSp>
          <p:nvGrpSpPr>
            <p:cNvPr id="211" name="Google Shape;211;p28"/>
            <p:cNvGrpSpPr/>
            <p:nvPr/>
          </p:nvGrpSpPr>
          <p:grpSpPr>
            <a:xfrm>
              <a:off x="6934175" y="283438"/>
              <a:ext cx="1674600" cy="1658700"/>
              <a:chOff x="1597900" y="1400375"/>
              <a:chExt cx="1674600" cy="1658700"/>
            </a:xfrm>
          </p:grpSpPr>
          <p:sp>
            <p:nvSpPr>
              <p:cNvPr id="212" name="Google Shape;212;p28"/>
              <p:cNvSpPr/>
              <p:nvPr/>
            </p:nvSpPr>
            <p:spPr>
              <a:xfrm>
                <a:off x="1597900" y="1400375"/>
                <a:ext cx="1674600" cy="1658700"/>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3" name="Google Shape;213;p28"/>
              <p:cNvSpPr/>
              <p:nvPr/>
            </p:nvSpPr>
            <p:spPr>
              <a:xfrm>
                <a:off x="1880325" y="1671575"/>
                <a:ext cx="1117500" cy="1116300"/>
              </a:xfrm>
              <a:prstGeom prst="ellipse">
                <a:avLst/>
              </a:prstGeom>
              <a:solidFill>
                <a:srgbClr val="949AF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4" name="Google Shape;214;p28"/>
              <p:cNvSpPr/>
              <p:nvPr/>
            </p:nvSpPr>
            <p:spPr>
              <a:xfrm>
                <a:off x="2100300" y="1894775"/>
                <a:ext cx="678000" cy="669900"/>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5" name="Google Shape;215;p28"/>
              <p:cNvSpPr/>
              <p:nvPr/>
            </p:nvSpPr>
            <p:spPr>
              <a:xfrm>
                <a:off x="2299650" y="2118050"/>
                <a:ext cx="255300" cy="247200"/>
              </a:xfrm>
              <a:prstGeom prst="ellipse">
                <a:avLst/>
              </a:prstGeom>
              <a:solidFill>
                <a:srgbClr val="A9AA3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216" name="Google Shape;216;p28"/>
            <p:cNvGrpSpPr/>
            <p:nvPr/>
          </p:nvGrpSpPr>
          <p:grpSpPr>
            <a:xfrm>
              <a:off x="6912875" y="1098925"/>
              <a:ext cx="673500" cy="812625"/>
              <a:chOff x="1115900" y="1712675"/>
              <a:chExt cx="673500" cy="812625"/>
            </a:xfrm>
          </p:grpSpPr>
          <p:sp>
            <p:nvSpPr>
              <p:cNvPr id="217" name="Google Shape;217;p28"/>
              <p:cNvSpPr/>
              <p:nvPr/>
            </p:nvSpPr>
            <p:spPr>
              <a:xfrm>
                <a:off x="1263000" y="1712675"/>
                <a:ext cx="63900" cy="63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8" name="Google Shape;218;p28"/>
              <p:cNvSpPr/>
              <p:nvPr/>
            </p:nvSpPr>
            <p:spPr>
              <a:xfrm>
                <a:off x="1115900" y="2156600"/>
                <a:ext cx="63900" cy="63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9" name="Google Shape;219;p28"/>
              <p:cNvSpPr/>
              <p:nvPr/>
            </p:nvSpPr>
            <p:spPr>
              <a:xfrm>
                <a:off x="1484600" y="1865975"/>
                <a:ext cx="63900" cy="63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0" name="Google Shape;220;p28"/>
              <p:cNvSpPr/>
              <p:nvPr/>
            </p:nvSpPr>
            <p:spPr>
              <a:xfrm>
                <a:off x="1573100" y="2079050"/>
                <a:ext cx="63900" cy="63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1" name="Google Shape;221;p28"/>
              <p:cNvSpPr/>
              <p:nvPr/>
            </p:nvSpPr>
            <p:spPr>
              <a:xfrm>
                <a:off x="1370125" y="2156600"/>
                <a:ext cx="63900" cy="63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2" name="Google Shape;222;p28"/>
              <p:cNvSpPr/>
              <p:nvPr/>
            </p:nvSpPr>
            <p:spPr>
              <a:xfrm>
                <a:off x="1415400" y="1865075"/>
                <a:ext cx="63900" cy="63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3" name="Google Shape;223;p28"/>
              <p:cNvSpPr/>
              <p:nvPr/>
            </p:nvSpPr>
            <p:spPr>
              <a:xfrm>
                <a:off x="1268300" y="2309000"/>
                <a:ext cx="63900" cy="63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4" name="Google Shape;224;p28"/>
              <p:cNvSpPr/>
              <p:nvPr/>
            </p:nvSpPr>
            <p:spPr>
              <a:xfrm>
                <a:off x="1637000" y="2018375"/>
                <a:ext cx="63900" cy="63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5" name="Google Shape;225;p28"/>
              <p:cNvSpPr/>
              <p:nvPr/>
            </p:nvSpPr>
            <p:spPr>
              <a:xfrm>
                <a:off x="1725500" y="2231450"/>
                <a:ext cx="63900" cy="63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6" name="Google Shape;226;p28"/>
              <p:cNvSpPr/>
              <p:nvPr/>
            </p:nvSpPr>
            <p:spPr>
              <a:xfrm>
                <a:off x="1522525" y="2309000"/>
                <a:ext cx="63900" cy="63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7" name="Google Shape;227;p28"/>
              <p:cNvSpPr/>
              <p:nvPr/>
            </p:nvSpPr>
            <p:spPr>
              <a:xfrm>
                <a:off x="1268300" y="2309000"/>
                <a:ext cx="63900" cy="63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8" name="Google Shape;228;p28"/>
              <p:cNvSpPr/>
              <p:nvPr/>
            </p:nvSpPr>
            <p:spPr>
              <a:xfrm>
                <a:off x="1420700" y="2461400"/>
                <a:ext cx="63900" cy="63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9" name="Google Shape;229;p28"/>
              <p:cNvSpPr/>
              <p:nvPr/>
            </p:nvSpPr>
            <p:spPr>
              <a:xfrm>
                <a:off x="1415400" y="1865075"/>
                <a:ext cx="63900" cy="63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0" name="Google Shape;230;p28"/>
              <p:cNvSpPr/>
              <p:nvPr/>
            </p:nvSpPr>
            <p:spPr>
              <a:xfrm>
                <a:off x="1637000" y="2018375"/>
                <a:ext cx="63900" cy="63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1" name="Google Shape;231;p28"/>
              <p:cNvSpPr/>
              <p:nvPr/>
            </p:nvSpPr>
            <p:spPr>
              <a:xfrm>
                <a:off x="1567800" y="2017475"/>
                <a:ext cx="63900" cy="63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2" name="Google Shape;232;p28"/>
              <p:cNvSpPr/>
              <p:nvPr/>
            </p:nvSpPr>
            <p:spPr>
              <a:xfrm>
                <a:off x="1344500" y="2232800"/>
                <a:ext cx="63900" cy="63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3" name="Google Shape;233;p28"/>
              <p:cNvSpPr/>
              <p:nvPr/>
            </p:nvSpPr>
            <p:spPr>
              <a:xfrm>
                <a:off x="1598725" y="2232800"/>
                <a:ext cx="63900" cy="63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4" name="Google Shape;234;p28"/>
              <p:cNvSpPr/>
              <p:nvPr/>
            </p:nvSpPr>
            <p:spPr>
              <a:xfrm>
                <a:off x="1496900" y="2385200"/>
                <a:ext cx="63900" cy="63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5" name="Google Shape;235;p28"/>
              <p:cNvSpPr/>
              <p:nvPr/>
            </p:nvSpPr>
            <p:spPr>
              <a:xfrm>
                <a:off x="1496900" y="2385200"/>
                <a:ext cx="63900" cy="639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sp>
        <p:nvSpPr>
          <p:cNvPr id="236" name="Google Shape;236;p28"/>
          <p:cNvSpPr txBox="1"/>
          <p:nvPr/>
        </p:nvSpPr>
        <p:spPr>
          <a:xfrm>
            <a:off x="150950" y="2964925"/>
            <a:ext cx="3306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1"/>
                </a:solidFill>
                <a:latin typeface="Staatliches"/>
                <a:ea typeface="Staatliches"/>
                <a:cs typeface="Staatliches"/>
                <a:sym typeface="Staatliches"/>
              </a:rPr>
              <a:t>Bias-variance tradeoff</a:t>
            </a:r>
            <a:endParaRPr sz="1100">
              <a:solidFill>
                <a:schemeClr val="dk1"/>
              </a:solidFill>
            </a:endParaRPr>
          </a:p>
        </p:txBody>
      </p:sp>
      <p:sp>
        <p:nvSpPr>
          <p:cNvPr id="237" name="Google Shape;237;p28"/>
          <p:cNvSpPr txBox="1"/>
          <p:nvPr/>
        </p:nvSpPr>
        <p:spPr>
          <a:xfrm>
            <a:off x="185175" y="424425"/>
            <a:ext cx="3492900" cy="1132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100">
                <a:solidFill>
                  <a:schemeClr val="dk1"/>
                </a:solidFill>
              </a:rPr>
              <a:t>Bias</a:t>
            </a:r>
            <a:r>
              <a:rPr lang="en" sz="1100">
                <a:solidFill>
                  <a:schemeClr val="dk1"/>
                </a:solidFill>
              </a:rPr>
              <a:t> refers to the error introduced by the model's simplifying assumptions. High bias often results in </a:t>
            </a:r>
            <a:r>
              <a:rPr b="1" lang="en" sz="1100">
                <a:solidFill>
                  <a:schemeClr val="dk1"/>
                </a:solidFill>
              </a:rPr>
              <a:t>underfitting</a:t>
            </a:r>
            <a:r>
              <a:rPr lang="en" sz="1100">
                <a:solidFill>
                  <a:schemeClr val="dk1"/>
                </a:solidFill>
              </a:rPr>
              <a:t>, where the model is too simple to capture the underlying patterns of the data. This means it makes systematic errors.</a:t>
            </a:r>
            <a:endParaRPr sz="1100">
              <a:solidFill>
                <a:schemeClr val="dk1"/>
              </a:solidFill>
            </a:endParaRPr>
          </a:p>
        </p:txBody>
      </p:sp>
      <p:sp>
        <p:nvSpPr>
          <p:cNvPr id="238" name="Google Shape;238;p28"/>
          <p:cNvSpPr txBox="1"/>
          <p:nvPr/>
        </p:nvSpPr>
        <p:spPr>
          <a:xfrm>
            <a:off x="134150" y="3463125"/>
            <a:ext cx="3492900" cy="93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100">
                <a:solidFill>
                  <a:schemeClr val="dk1"/>
                </a:solidFill>
              </a:rPr>
              <a:t>Bias</a:t>
            </a:r>
            <a:r>
              <a:rPr lang="en" sz="1100">
                <a:solidFill>
                  <a:schemeClr val="dk1"/>
                </a:solidFill>
              </a:rPr>
              <a:t> is associated with </a:t>
            </a:r>
            <a:r>
              <a:rPr b="1" lang="en" sz="1100">
                <a:solidFill>
                  <a:schemeClr val="dk1"/>
                </a:solidFill>
              </a:rPr>
              <a:t>underfitting</a:t>
            </a:r>
            <a:r>
              <a:rPr lang="en" sz="1100">
                <a:solidFill>
                  <a:schemeClr val="dk1"/>
                </a:solidFill>
              </a:rPr>
              <a:t> (model too simple). </a:t>
            </a:r>
            <a:r>
              <a:rPr b="1" lang="en" sz="1100">
                <a:solidFill>
                  <a:schemeClr val="dk1"/>
                </a:solidFill>
              </a:rPr>
              <a:t>Variance</a:t>
            </a:r>
            <a:r>
              <a:rPr lang="en" sz="1100">
                <a:solidFill>
                  <a:schemeClr val="dk1"/>
                </a:solidFill>
              </a:rPr>
              <a:t> is associated with </a:t>
            </a:r>
            <a:r>
              <a:rPr b="1" lang="en" sz="1100">
                <a:solidFill>
                  <a:schemeClr val="dk1"/>
                </a:solidFill>
              </a:rPr>
              <a:t>overfitting</a:t>
            </a:r>
            <a:r>
              <a:rPr lang="en" sz="1100">
                <a:solidFill>
                  <a:schemeClr val="dk1"/>
                </a:solidFill>
              </a:rPr>
              <a:t> (model too complex). It’s the tradeoff between these two that we try to balance in machine learning.</a:t>
            </a:r>
            <a:endParaRPr/>
          </a:p>
        </p:txBody>
      </p:sp>
      <p:sp>
        <p:nvSpPr>
          <p:cNvPr id="239" name="Google Shape;239;p28"/>
          <p:cNvSpPr txBox="1"/>
          <p:nvPr/>
        </p:nvSpPr>
        <p:spPr>
          <a:xfrm>
            <a:off x="188750" y="1720925"/>
            <a:ext cx="3383700" cy="1132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100">
                <a:solidFill>
                  <a:schemeClr val="dk1"/>
                </a:solidFill>
              </a:rPr>
              <a:t>Variance</a:t>
            </a:r>
            <a:r>
              <a:rPr lang="en" sz="1100">
                <a:solidFill>
                  <a:schemeClr val="dk1"/>
                </a:solidFill>
              </a:rPr>
              <a:t> refers to the model's sensitivity to small fluctuations in the training data. High variance leads to </a:t>
            </a:r>
            <a:r>
              <a:rPr b="1" lang="en" sz="1100">
                <a:solidFill>
                  <a:schemeClr val="dk1"/>
                </a:solidFill>
              </a:rPr>
              <a:t>overfitting</a:t>
            </a:r>
            <a:r>
              <a:rPr lang="en" sz="1100">
                <a:solidFill>
                  <a:schemeClr val="dk1"/>
                </a:solidFill>
              </a:rPr>
              <a:t>, where the model fits the training data very closely (even noise) and fails to generalize well to new, unseen data.</a:t>
            </a:r>
            <a:endParaRPr/>
          </a:p>
        </p:txBody>
      </p:sp>
      <p:sp>
        <p:nvSpPr>
          <p:cNvPr id="240" name="Google Shape;240;p28"/>
          <p:cNvSpPr txBox="1"/>
          <p:nvPr/>
        </p:nvSpPr>
        <p:spPr>
          <a:xfrm>
            <a:off x="4272025" y="4131400"/>
            <a:ext cx="12363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b="1" lang="en" sz="1100">
                <a:solidFill>
                  <a:schemeClr val="lt1"/>
                </a:solidFill>
              </a:rPr>
              <a:t>ideal</a:t>
            </a:r>
            <a:r>
              <a:rPr b="1" lang="en" sz="1100">
                <a:solidFill>
                  <a:schemeClr val="dk1"/>
                </a:solidFill>
              </a:rPr>
              <a:t> </a:t>
            </a:r>
            <a:endParaRPr b="1">
              <a:solidFill>
                <a:schemeClr val="dk1"/>
              </a:solidFill>
            </a:endParaRPr>
          </a:p>
        </p:txBody>
      </p:sp>
      <p:sp>
        <p:nvSpPr>
          <p:cNvPr id="241" name="Google Shape;241;p28"/>
          <p:cNvSpPr txBox="1"/>
          <p:nvPr/>
        </p:nvSpPr>
        <p:spPr>
          <a:xfrm>
            <a:off x="6415500" y="4101913"/>
            <a:ext cx="12363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b="1" lang="en" sz="1100">
                <a:solidFill>
                  <a:schemeClr val="lt1"/>
                </a:solidFill>
              </a:rPr>
              <a:t>simple</a:t>
            </a:r>
            <a:r>
              <a:rPr b="1" lang="en" sz="1100">
                <a:solidFill>
                  <a:schemeClr val="dk1"/>
                </a:solidFill>
              </a:rPr>
              <a:t> </a:t>
            </a:r>
            <a:endParaRPr b="1">
              <a:solidFill>
                <a:schemeClr val="dk1"/>
              </a:solidFill>
            </a:endParaRPr>
          </a:p>
        </p:txBody>
      </p:sp>
      <p:sp>
        <p:nvSpPr>
          <p:cNvPr id="242" name="Google Shape;242;p28"/>
          <p:cNvSpPr txBox="1"/>
          <p:nvPr/>
        </p:nvSpPr>
        <p:spPr>
          <a:xfrm>
            <a:off x="6408525" y="2043725"/>
            <a:ext cx="12363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b="1" lang="en" sz="1100">
                <a:solidFill>
                  <a:schemeClr val="lt1"/>
                </a:solidFill>
              </a:rPr>
              <a:t>bad</a:t>
            </a:r>
            <a:r>
              <a:rPr b="1" lang="en" sz="1100">
                <a:solidFill>
                  <a:schemeClr val="dk1"/>
                </a:solidFill>
              </a:rPr>
              <a:t> </a:t>
            </a:r>
            <a:endParaRPr b="1">
              <a:solidFill>
                <a:schemeClr val="dk1"/>
              </a:solidFill>
            </a:endParaRPr>
          </a:p>
        </p:txBody>
      </p:sp>
      <p:sp>
        <p:nvSpPr>
          <p:cNvPr id="243" name="Google Shape;243;p28"/>
          <p:cNvSpPr txBox="1"/>
          <p:nvPr/>
        </p:nvSpPr>
        <p:spPr>
          <a:xfrm>
            <a:off x="4368725" y="2059725"/>
            <a:ext cx="12363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b="1" lang="en" sz="1100">
                <a:solidFill>
                  <a:schemeClr val="lt1"/>
                </a:solidFill>
              </a:rPr>
              <a:t>complex</a:t>
            </a:r>
            <a:endParaRPr b="1">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64"/>
          <p:cNvSpPr txBox="1"/>
          <p:nvPr/>
        </p:nvSpPr>
        <p:spPr>
          <a:xfrm>
            <a:off x="433700" y="801300"/>
            <a:ext cx="3911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chemeClr val="dk1"/>
                </a:solidFill>
                <a:latin typeface="Staatliches"/>
                <a:ea typeface="Staatliches"/>
                <a:cs typeface="Staatliches"/>
                <a:sym typeface="Staatliches"/>
              </a:rPr>
              <a:t>auditing algorithms</a:t>
            </a:r>
            <a:endParaRPr sz="3000"/>
          </a:p>
        </p:txBody>
      </p:sp>
      <p:grpSp>
        <p:nvGrpSpPr>
          <p:cNvPr id="893" name="Google Shape;893;p64"/>
          <p:cNvGrpSpPr/>
          <p:nvPr/>
        </p:nvGrpSpPr>
        <p:grpSpPr>
          <a:xfrm>
            <a:off x="4209525" y="801300"/>
            <a:ext cx="4858270" cy="1416000"/>
            <a:chOff x="4209525" y="801300"/>
            <a:chExt cx="4858270" cy="1416000"/>
          </a:xfrm>
        </p:grpSpPr>
        <p:sp>
          <p:nvSpPr>
            <p:cNvPr id="894" name="Google Shape;894;p64"/>
            <p:cNvSpPr txBox="1"/>
            <p:nvPr/>
          </p:nvSpPr>
          <p:spPr>
            <a:xfrm>
              <a:off x="4209525" y="801300"/>
              <a:ext cx="3717000" cy="1416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2400">
                  <a:latin typeface="Staatliches"/>
                  <a:ea typeface="Staatliches"/>
                  <a:cs typeface="Staatliches"/>
                  <a:sym typeface="Staatliches"/>
                </a:rPr>
                <a:t>Accountability </a:t>
              </a:r>
              <a:endParaRPr sz="2400">
                <a:latin typeface="Staatliches"/>
                <a:ea typeface="Staatliches"/>
                <a:cs typeface="Staatliches"/>
                <a:sym typeface="Staatliches"/>
              </a:endParaRPr>
            </a:p>
            <a:p>
              <a:pPr indent="0" lvl="0" marL="0" rtl="0" algn="r">
                <a:spcBef>
                  <a:spcPts val="0"/>
                </a:spcBef>
                <a:spcAft>
                  <a:spcPts val="0"/>
                </a:spcAft>
                <a:buNone/>
              </a:pPr>
              <a:r>
                <a:rPr lang="en"/>
                <a:t>Who is responsible if the model makes a mistake? What steps should be taken if the model’s predictions are inaccurate or harmful?</a:t>
              </a:r>
              <a:endParaRPr/>
            </a:p>
          </p:txBody>
        </p:sp>
        <p:pic>
          <p:nvPicPr>
            <p:cNvPr id="895" name="Google Shape;895;p64"/>
            <p:cNvPicPr preferRelativeResize="0"/>
            <p:nvPr/>
          </p:nvPicPr>
          <p:blipFill rotWithShape="1">
            <a:blip r:embed="rId3">
              <a:alphaModFix/>
            </a:blip>
            <a:srcRect b="14412" l="0" r="0" t="0"/>
            <a:stretch/>
          </p:blipFill>
          <p:spPr>
            <a:xfrm>
              <a:off x="7818125" y="961075"/>
              <a:ext cx="1249670" cy="1069576"/>
            </a:xfrm>
            <a:prstGeom prst="rect">
              <a:avLst/>
            </a:prstGeom>
            <a:noFill/>
            <a:ln>
              <a:noFill/>
            </a:ln>
          </p:spPr>
        </p:pic>
      </p:grpSp>
      <p:grpSp>
        <p:nvGrpSpPr>
          <p:cNvPr id="896" name="Google Shape;896;p64"/>
          <p:cNvGrpSpPr/>
          <p:nvPr/>
        </p:nvGrpSpPr>
        <p:grpSpPr>
          <a:xfrm>
            <a:off x="3595250" y="2501075"/>
            <a:ext cx="5198725" cy="1416000"/>
            <a:chOff x="3595250" y="2501075"/>
            <a:chExt cx="5198725" cy="1416000"/>
          </a:xfrm>
        </p:grpSpPr>
        <p:sp>
          <p:nvSpPr>
            <p:cNvPr id="897" name="Google Shape;897;p64"/>
            <p:cNvSpPr txBox="1"/>
            <p:nvPr/>
          </p:nvSpPr>
          <p:spPr>
            <a:xfrm>
              <a:off x="3595250" y="2501075"/>
              <a:ext cx="4158600" cy="1416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2400">
                  <a:solidFill>
                    <a:schemeClr val="dk1"/>
                  </a:solidFill>
                  <a:latin typeface="Staatliches"/>
                  <a:ea typeface="Staatliches"/>
                  <a:cs typeface="Staatliches"/>
                  <a:sym typeface="Staatliches"/>
                </a:rPr>
                <a:t>Fairness</a:t>
              </a:r>
              <a:r>
                <a:rPr lang="en">
                  <a:solidFill>
                    <a:schemeClr val="dk1"/>
                  </a:solidFill>
                </a:rPr>
                <a:t> </a:t>
              </a:r>
              <a:endParaRPr>
                <a:solidFill>
                  <a:schemeClr val="dk1"/>
                </a:solidFill>
              </a:endParaRPr>
            </a:p>
            <a:p>
              <a:pPr indent="0" lvl="0" marL="0" rtl="0" algn="r">
                <a:spcBef>
                  <a:spcPts val="0"/>
                </a:spcBef>
                <a:spcAft>
                  <a:spcPts val="0"/>
                </a:spcAft>
                <a:buNone/>
              </a:pPr>
              <a:r>
                <a:rPr lang="en">
                  <a:solidFill>
                    <a:schemeClr val="dk1"/>
                  </a:solidFill>
                </a:rPr>
                <a:t>Is the model equally fair to all stakeholders, especially those from under-represented or vulnerable groups? Does the model avoid reinforcing bias?</a:t>
              </a:r>
              <a:endParaRPr/>
            </a:p>
          </p:txBody>
        </p:sp>
        <p:pic>
          <p:nvPicPr>
            <p:cNvPr id="898" name="Google Shape;898;p64"/>
            <p:cNvPicPr preferRelativeResize="0"/>
            <p:nvPr/>
          </p:nvPicPr>
          <p:blipFill rotWithShape="1">
            <a:blip r:embed="rId4">
              <a:alphaModFix/>
            </a:blip>
            <a:srcRect b="15775" l="10130" r="10724" t="0"/>
            <a:stretch/>
          </p:blipFill>
          <p:spPr>
            <a:xfrm>
              <a:off x="7665112" y="2800875"/>
              <a:ext cx="1128864" cy="1031725"/>
            </a:xfrm>
            <a:prstGeom prst="rect">
              <a:avLst/>
            </a:prstGeom>
            <a:noFill/>
            <a:ln>
              <a:noFill/>
            </a:ln>
          </p:spPr>
        </p:pic>
      </p:grpSp>
      <p:grpSp>
        <p:nvGrpSpPr>
          <p:cNvPr id="899" name="Google Shape;899;p64"/>
          <p:cNvGrpSpPr/>
          <p:nvPr/>
        </p:nvGrpSpPr>
        <p:grpSpPr>
          <a:xfrm>
            <a:off x="268350" y="3290825"/>
            <a:ext cx="4368900" cy="1416000"/>
            <a:chOff x="268350" y="3290825"/>
            <a:chExt cx="4368900" cy="1416000"/>
          </a:xfrm>
        </p:grpSpPr>
        <p:sp>
          <p:nvSpPr>
            <p:cNvPr id="900" name="Google Shape;900;p64"/>
            <p:cNvSpPr txBox="1"/>
            <p:nvPr/>
          </p:nvSpPr>
          <p:spPr>
            <a:xfrm>
              <a:off x="1371750" y="3290825"/>
              <a:ext cx="32655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latin typeface="Staatliches"/>
                  <a:ea typeface="Staatliches"/>
                  <a:cs typeface="Staatliches"/>
                  <a:sym typeface="Staatliches"/>
                </a:rPr>
                <a:t>Harms</a:t>
              </a:r>
              <a:endParaRPr sz="2400">
                <a:solidFill>
                  <a:schemeClr val="dk1"/>
                </a:solidFill>
                <a:latin typeface="Staatliches"/>
                <a:ea typeface="Staatliches"/>
                <a:cs typeface="Staatliches"/>
                <a:sym typeface="Staatliches"/>
              </a:endParaRPr>
            </a:p>
            <a:p>
              <a:pPr indent="0" lvl="0" marL="0" rtl="0" algn="l">
                <a:spcBef>
                  <a:spcPts val="0"/>
                </a:spcBef>
                <a:spcAft>
                  <a:spcPts val="0"/>
                </a:spcAft>
                <a:buNone/>
              </a:pPr>
              <a:r>
                <a:rPr lang="en">
                  <a:solidFill>
                    <a:schemeClr val="dk1"/>
                  </a:solidFill>
                </a:rPr>
                <a:t>What potential negative consequences might arise for each stakeholder? Could the model cause harm or lead to incorrect conclusions?</a:t>
              </a:r>
              <a:endParaRPr/>
            </a:p>
          </p:txBody>
        </p:sp>
        <p:pic>
          <p:nvPicPr>
            <p:cNvPr id="901" name="Google Shape;901;p64"/>
            <p:cNvPicPr preferRelativeResize="0"/>
            <p:nvPr/>
          </p:nvPicPr>
          <p:blipFill rotWithShape="1">
            <a:blip r:embed="rId5">
              <a:alphaModFix/>
            </a:blip>
            <a:srcRect b="15175" l="0" r="0" t="0"/>
            <a:stretch/>
          </p:blipFill>
          <p:spPr>
            <a:xfrm>
              <a:off x="268350" y="3372975"/>
              <a:ext cx="1103400" cy="935951"/>
            </a:xfrm>
            <a:prstGeom prst="rect">
              <a:avLst/>
            </a:prstGeom>
            <a:noFill/>
            <a:ln>
              <a:noFill/>
            </a:ln>
          </p:spPr>
        </p:pic>
      </p:grpSp>
      <p:grpSp>
        <p:nvGrpSpPr>
          <p:cNvPr id="902" name="Google Shape;902;p64"/>
          <p:cNvGrpSpPr/>
          <p:nvPr/>
        </p:nvGrpSpPr>
        <p:grpSpPr>
          <a:xfrm>
            <a:off x="275375" y="1688350"/>
            <a:ext cx="4135150" cy="1200600"/>
            <a:chOff x="275375" y="1688350"/>
            <a:chExt cx="4135150" cy="1200600"/>
          </a:xfrm>
        </p:grpSpPr>
        <p:sp>
          <p:nvSpPr>
            <p:cNvPr id="903" name="Google Shape;903;p64"/>
            <p:cNvSpPr txBox="1"/>
            <p:nvPr/>
          </p:nvSpPr>
          <p:spPr>
            <a:xfrm>
              <a:off x="1410525" y="1688350"/>
              <a:ext cx="30000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latin typeface="Staatliches"/>
                  <a:ea typeface="Staatliches"/>
                  <a:cs typeface="Staatliches"/>
                  <a:sym typeface="Staatliches"/>
                </a:rPr>
                <a:t>Benefits</a:t>
              </a:r>
              <a:endParaRPr sz="1800">
                <a:solidFill>
                  <a:schemeClr val="dk1"/>
                </a:solidFill>
              </a:endParaRPr>
            </a:p>
            <a:p>
              <a:pPr indent="0" lvl="0" marL="0" rtl="0" algn="l">
                <a:spcBef>
                  <a:spcPts val="0"/>
                </a:spcBef>
                <a:spcAft>
                  <a:spcPts val="0"/>
                </a:spcAft>
                <a:buNone/>
              </a:pPr>
              <a:r>
                <a:rPr lang="en">
                  <a:solidFill>
                    <a:schemeClr val="dk1"/>
                  </a:solidFill>
                </a:rPr>
                <a:t>What positive outcomes might each stakeholder experience if the model is deployed?</a:t>
              </a:r>
              <a:endParaRPr/>
            </a:p>
          </p:txBody>
        </p:sp>
        <p:pic>
          <p:nvPicPr>
            <p:cNvPr id="904" name="Google Shape;904;p64"/>
            <p:cNvPicPr preferRelativeResize="0"/>
            <p:nvPr/>
          </p:nvPicPr>
          <p:blipFill rotWithShape="1">
            <a:blip r:embed="rId6">
              <a:alphaModFix/>
            </a:blip>
            <a:srcRect b="14412" l="0" r="0" t="0"/>
            <a:stretch/>
          </p:blipFill>
          <p:spPr>
            <a:xfrm>
              <a:off x="275375" y="1802875"/>
              <a:ext cx="1135150" cy="971554"/>
            </a:xfrm>
            <a:prstGeom prst="rect">
              <a:avLst/>
            </a:prstGeom>
            <a:noFill/>
            <a:ln>
              <a:noFill/>
            </a:ln>
          </p:spPr>
        </p:pic>
      </p:grpSp>
      <p:sp>
        <p:nvSpPr>
          <p:cNvPr id="905" name="Google Shape;905;p64"/>
          <p:cNvSpPr txBox="1"/>
          <p:nvPr/>
        </p:nvSpPr>
        <p:spPr>
          <a:xfrm>
            <a:off x="5071850" y="4058450"/>
            <a:ext cx="3722100" cy="554100"/>
          </a:xfrm>
          <a:prstGeom prst="rect">
            <a:avLst/>
          </a:prstGeom>
          <a:noFill/>
          <a:ln cap="flat" cmpd="sng" w="9525">
            <a:solidFill>
              <a:srgbClr val="EB690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Based off the audit, what are concrete </a:t>
            </a:r>
            <a:r>
              <a:rPr b="1" lang="en" sz="1200">
                <a:solidFill>
                  <a:schemeClr val="dk1"/>
                </a:solidFill>
              </a:rPr>
              <a:t>actions </a:t>
            </a:r>
            <a:r>
              <a:rPr lang="en" sz="1200">
                <a:solidFill>
                  <a:schemeClr val="dk1"/>
                </a:solidFill>
              </a:rPr>
              <a:t>that can be taken to </a:t>
            </a:r>
            <a:r>
              <a:rPr b="1" lang="en" sz="1200">
                <a:solidFill>
                  <a:schemeClr val="dk1"/>
                </a:solidFill>
              </a:rPr>
              <a:t>mitigate</a:t>
            </a:r>
            <a:r>
              <a:rPr lang="en" sz="1200">
                <a:solidFill>
                  <a:schemeClr val="dk1"/>
                </a:solidFill>
              </a:rPr>
              <a:t> potential</a:t>
            </a:r>
            <a:r>
              <a:rPr b="1" lang="en" sz="1200">
                <a:solidFill>
                  <a:schemeClr val="dk1"/>
                </a:solidFill>
              </a:rPr>
              <a:t> harms</a:t>
            </a:r>
            <a:r>
              <a:rPr lang="en" sz="1200">
                <a:solidFill>
                  <a:schemeClr val="dk1"/>
                </a:solidFill>
              </a:rPr>
              <a:t>?</a:t>
            </a:r>
            <a:endParaRPr sz="12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65"/>
          <p:cNvSpPr txBox="1"/>
          <p:nvPr/>
        </p:nvSpPr>
        <p:spPr>
          <a:xfrm>
            <a:off x="499150" y="1432775"/>
            <a:ext cx="2529600" cy="345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solidFill>
                  <a:schemeClr val="dk1"/>
                </a:solidFill>
              </a:rPr>
              <a:t>Case Study: </a:t>
            </a:r>
            <a:r>
              <a:rPr b="1" lang="en" sz="1300">
                <a:solidFill>
                  <a:schemeClr val="dk1"/>
                </a:solidFill>
              </a:rPr>
              <a:t>AI Recruitment and Hiring Systems</a:t>
            </a:r>
            <a:endParaRPr b="1" sz="1300">
              <a:solidFill>
                <a:schemeClr val="dk1"/>
              </a:solidFill>
            </a:endParaRPr>
          </a:p>
          <a:p>
            <a:pPr indent="0" lvl="0" marL="0" rtl="0" algn="l">
              <a:lnSpc>
                <a:spcPct val="115000"/>
              </a:lnSpc>
              <a:spcBef>
                <a:spcPts val="1200"/>
              </a:spcBef>
              <a:spcAft>
                <a:spcPts val="0"/>
              </a:spcAft>
              <a:buNone/>
            </a:pPr>
            <a:r>
              <a:rPr b="1" lang="en" sz="1100">
                <a:solidFill>
                  <a:schemeClr val="dk1"/>
                </a:solidFill>
              </a:rPr>
              <a:t>Scenario:</a:t>
            </a:r>
            <a:r>
              <a:rPr lang="en" sz="1100">
                <a:solidFill>
                  <a:schemeClr val="dk1"/>
                </a:solidFill>
              </a:rPr>
              <a:t> A large corporation decides to implement an AI-driven recruitment and hiring system designed to screen resumes, assess job applications, and conduct initial interviews. </a:t>
            </a:r>
            <a:endParaRPr sz="1100">
              <a:solidFill>
                <a:schemeClr val="dk1"/>
              </a:solidFill>
            </a:endParaRPr>
          </a:p>
          <a:p>
            <a:pPr indent="0" lvl="0" marL="0" rtl="0" algn="l">
              <a:lnSpc>
                <a:spcPct val="115000"/>
              </a:lnSpc>
              <a:spcBef>
                <a:spcPts val="1200"/>
              </a:spcBef>
              <a:spcAft>
                <a:spcPts val="1200"/>
              </a:spcAft>
              <a:buNone/>
            </a:pPr>
            <a:r>
              <a:rPr lang="en" sz="1100">
                <a:solidFill>
                  <a:schemeClr val="dk1"/>
                </a:solidFill>
              </a:rPr>
              <a:t>The goal is to streamline the hiring process, reduce human bias, and increase efficiency. However, the AI system has been shown to potentially </a:t>
            </a:r>
            <a:r>
              <a:rPr lang="en" sz="1100">
                <a:solidFill>
                  <a:schemeClr val="dk1"/>
                </a:solidFill>
              </a:rPr>
              <a:t>inherent</a:t>
            </a:r>
            <a:r>
              <a:rPr lang="en" sz="1100">
                <a:solidFill>
                  <a:schemeClr val="dk1"/>
                </a:solidFill>
              </a:rPr>
              <a:t> biases from historical hiring data, leading to questions about fairness and accountability. </a:t>
            </a:r>
            <a:endParaRPr sz="1100">
              <a:solidFill>
                <a:schemeClr val="dk1"/>
              </a:solidFill>
            </a:endParaRPr>
          </a:p>
        </p:txBody>
      </p:sp>
      <p:graphicFrame>
        <p:nvGraphicFramePr>
          <p:cNvPr id="911" name="Google Shape;911;p65"/>
          <p:cNvGraphicFramePr/>
          <p:nvPr/>
        </p:nvGraphicFramePr>
        <p:xfrm>
          <a:off x="3346725" y="859550"/>
          <a:ext cx="3000000" cy="3000000"/>
        </p:xfrm>
        <a:graphic>
          <a:graphicData uri="http://schemas.openxmlformats.org/drawingml/2006/table">
            <a:tbl>
              <a:tblPr>
                <a:noFill/>
                <a:tableStyleId>{B754CA5C-4DB0-4122-9C21-7C1FB8B4CFAB}</a:tableStyleId>
              </a:tblPr>
              <a:tblGrid>
                <a:gridCol w="1101050"/>
                <a:gridCol w="1101050"/>
                <a:gridCol w="1101050"/>
                <a:gridCol w="1101050"/>
                <a:gridCol w="1101050"/>
              </a:tblGrid>
              <a:tr h="797125">
                <a:tc>
                  <a:txBody>
                    <a:bodyPr/>
                    <a:lstStyle/>
                    <a:p>
                      <a:pPr indent="0" lvl="0" marL="0" rtl="0" algn="ctr">
                        <a:spcBef>
                          <a:spcPts val="0"/>
                        </a:spcBef>
                        <a:spcAft>
                          <a:spcPts val="0"/>
                        </a:spcAft>
                        <a:buNone/>
                      </a:pPr>
                      <a:r>
                        <a:rPr lang="en" sz="1100"/>
                        <a:t>issues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rPr lang="en" sz="1100">
                          <a:solidFill>
                            <a:schemeClr val="dk1"/>
                          </a:solidFill>
                        </a:rPr>
                        <a:t>↓</a:t>
                      </a:r>
                      <a:r>
                        <a:rPr lang="en" sz="1100"/>
                        <a:t> s</a:t>
                      </a:r>
                      <a:r>
                        <a:rPr lang="en" sz="1100"/>
                        <a:t>takeholders</a:t>
                      </a:r>
                      <a:endParaRPr sz="1100"/>
                    </a:p>
                  </a:txBody>
                  <a:tcPr marT="91425" marB="91425" marR="91425" marL="91425"/>
                </a:tc>
                <a:tc>
                  <a:txBody>
                    <a:bodyPr/>
                    <a:lstStyle/>
                    <a:p>
                      <a:pPr indent="0" lvl="0" marL="0" rtl="0" algn="ctr">
                        <a:spcBef>
                          <a:spcPts val="0"/>
                        </a:spcBef>
                        <a:spcAft>
                          <a:spcPts val="0"/>
                        </a:spcAft>
                        <a:buNone/>
                      </a:pPr>
                      <a:r>
                        <a:rPr lang="en" sz="1200">
                          <a:latin typeface="Staatliches"/>
                          <a:ea typeface="Staatliches"/>
                          <a:cs typeface="Staatliches"/>
                          <a:sym typeface="Staatliches"/>
                        </a:rPr>
                        <a:t>benefits</a:t>
                      </a:r>
                      <a:endParaRPr sz="1200">
                        <a:latin typeface="Staatliches"/>
                        <a:ea typeface="Staatliches"/>
                        <a:cs typeface="Staatliches"/>
                        <a:sym typeface="Staatliches"/>
                      </a:endParaRPr>
                    </a:p>
                  </a:txBody>
                  <a:tcPr marT="91425" marB="91425" marR="91425" marL="91425" anchor="ctr"/>
                </a:tc>
                <a:tc>
                  <a:txBody>
                    <a:bodyPr/>
                    <a:lstStyle/>
                    <a:p>
                      <a:pPr indent="0" lvl="0" marL="0" rtl="0" algn="ctr">
                        <a:spcBef>
                          <a:spcPts val="0"/>
                        </a:spcBef>
                        <a:spcAft>
                          <a:spcPts val="0"/>
                        </a:spcAft>
                        <a:buNone/>
                      </a:pPr>
                      <a:r>
                        <a:rPr lang="en" sz="1200">
                          <a:latin typeface="Staatliches"/>
                          <a:ea typeface="Staatliches"/>
                          <a:cs typeface="Staatliches"/>
                          <a:sym typeface="Staatliches"/>
                        </a:rPr>
                        <a:t>harm</a:t>
                      </a:r>
                      <a:endParaRPr sz="1200">
                        <a:latin typeface="Staatliches"/>
                        <a:ea typeface="Staatliches"/>
                        <a:cs typeface="Staatliches"/>
                        <a:sym typeface="Staatliches"/>
                      </a:endParaRPr>
                    </a:p>
                  </a:txBody>
                  <a:tcPr marT="91425" marB="91425" marR="91425" marL="91425" anchor="ctr"/>
                </a:tc>
                <a:tc>
                  <a:txBody>
                    <a:bodyPr/>
                    <a:lstStyle/>
                    <a:p>
                      <a:pPr indent="0" lvl="0" marL="0" rtl="0" algn="ctr">
                        <a:spcBef>
                          <a:spcPts val="0"/>
                        </a:spcBef>
                        <a:spcAft>
                          <a:spcPts val="0"/>
                        </a:spcAft>
                        <a:buNone/>
                      </a:pPr>
                      <a:r>
                        <a:rPr lang="en" sz="1200">
                          <a:latin typeface="Staatliches"/>
                          <a:ea typeface="Staatliches"/>
                          <a:cs typeface="Staatliches"/>
                          <a:sym typeface="Staatliches"/>
                        </a:rPr>
                        <a:t>accountability</a:t>
                      </a:r>
                      <a:endParaRPr sz="1200">
                        <a:latin typeface="Staatliches"/>
                        <a:ea typeface="Staatliches"/>
                        <a:cs typeface="Staatliches"/>
                        <a:sym typeface="Staatliches"/>
                      </a:endParaRPr>
                    </a:p>
                  </a:txBody>
                  <a:tcPr marT="91425" marB="91425" marR="91425" marL="91425" anchor="ctr"/>
                </a:tc>
                <a:tc>
                  <a:txBody>
                    <a:bodyPr/>
                    <a:lstStyle/>
                    <a:p>
                      <a:pPr indent="0" lvl="0" marL="0" rtl="0" algn="ctr">
                        <a:spcBef>
                          <a:spcPts val="0"/>
                        </a:spcBef>
                        <a:spcAft>
                          <a:spcPts val="0"/>
                        </a:spcAft>
                        <a:buNone/>
                      </a:pPr>
                      <a:r>
                        <a:rPr lang="en" sz="1200">
                          <a:latin typeface="Staatliches"/>
                          <a:ea typeface="Staatliches"/>
                          <a:cs typeface="Staatliches"/>
                          <a:sym typeface="Staatliches"/>
                        </a:rPr>
                        <a:t>fairness</a:t>
                      </a:r>
                      <a:endParaRPr sz="1200">
                        <a:latin typeface="Staatliches"/>
                        <a:ea typeface="Staatliches"/>
                        <a:cs typeface="Staatliches"/>
                        <a:sym typeface="Staatliches"/>
                      </a:endParaRPr>
                    </a:p>
                  </a:txBody>
                  <a:tcPr marT="91425" marB="91425" marR="91425" marL="91425" anchor="ctr"/>
                </a:tc>
              </a:tr>
              <a:tr h="797125">
                <a:tc>
                  <a:txBody>
                    <a:bodyPr/>
                    <a:lstStyle/>
                    <a:p>
                      <a:pPr indent="0" lvl="0" marL="0" rtl="0" algn="ctr">
                        <a:spcBef>
                          <a:spcPts val="0"/>
                        </a:spcBef>
                        <a:spcAft>
                          <a:spcPts val="0"/>
                        </a:spcAft>
                        <a:buClr>
                          <a:schemeClr val="dk1"/>
                        </a:buClr>
                        <a:buSzPts val="1100"/>
                        <a:buFont typeface="Arial"/>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7971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7971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7971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912" name="Google Shape;912;p65"/>
          <p:cNvSpPr txBox="1"/>
          <p:nvPr/>
        </p:nvSpPr>
        <p:spPr>
          <a:xfrm>
            <a:off x="3346725" y="334025"/>
            <a:ext cx="5505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chemeClr val="dk1"/>
                </a:solidFill>
                <a:latin typeface="Staatliches"/>
                <a:ea typeface="Staatliches"/>
                <a:cs typeface="Staatliches"/>
                <a:sym typeface="Staatliches"/>
              </a:rPr>
              <a:t>ethical matrix</a:t>
            </a:r>
            <a:endParaRPr sz="2400"/>
          </a:p>
        </p:txBody>
      </p:sp>
      <p:sp>
        <p:nvSpPr>
          <p:cNvPr id="913" name="Google Shape;913;p65"/>
          <p:cNvSpPr/>
          <p:nvPr/>
        </p:nvSpPr>
        <p:spPr>
          <a:xfrm>
            <a:off x="3404600" y="1938275"/>
            <a:ext cx="999000" cy="33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Staatliches"/>
                <a:ea typeface="Staatliches"/>
                <a:cs typeface="Staatliches"/>
                <a:sym typeface="Staatliches"/>
              </a:rPr>
              <a:t>applicants</a:t>
            </a:r>
            <a:endParaRPr sz="1300">
              <a:latin typeface="Staatliches"/>
              <a:ea typeface="Staatliches"/>
              <a:cs typeface="Staatliches"/>
              <a:sym typeface="Staatliches"/>
            </a:endParaRPr>
          </a:p>
        </p:txBody>
      </p:sp>
      <p:sp>
        <p:nvSpPr>
          <p:cNvPr id="914" name="Google Shape;914;p65"/>
          <p:cNvSpPr/>
          <p:nvPr/>
        </p:nvSpPr>
        <p:spPr>
          <a:xfrm>
            <a:off x="3404600" y="2711300"/>
            <a:ext cx="999000" cy="33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Staatliches"/>
                <a:ea typeface="Staatliches"/>
                <a:cs typeface="Staatliches"/>
                <a:sym typeface="Staatliches"/>
              </a:rPr>
              <a:t>HR dept or Hiring manager</a:t>
            </a:r>
            <a:endParaRPr sz="1300">
              <a:latin typeface="Staatliches"/>
              <a:ea typeface="Staatliches"/>
              <a:cs typeface="Staatliches"/>
              <a:sym typeface="Staatliches"/>
            </a:endParaRPr>
          </a:p>
        </p:txBody>
      </p:sp>
      <p:sp>
        <p:nvSpPr>
          <p:cNvPr id="915" name="Google Shape;915;p65"/>
          <p:cNvSpPr/>
          <p:nvPr/>
        </p:nvSpPr>
        <p:spPr>
          <a:xfrm>
            <a:off x="3404600" y="3484325"/>
            <a:ext cx="999000" cy="33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Staatliches"/>
                <a:ea typeface="Staatliches"/>
                <a:cs typeface="Staatliches"/>
                <a:sym typeface="Staatliches"/>
              </a:rPr>
              <a:t>company</a:t>
            </a:r>
            <a:endParaRPr sz="1300">
              <a:latin typeface="Staatliches"/>
              <a:ea typeface="Staatliches"/>
              <a:cs typeface="Staatliches"/>
              <a:sym typeface="Staatliches"/>
            </a:endParaRPr>
          </a:p>
        </p:txBody>
      </p:sp>
      <p:sp>
        <p:nvSpPr>
          <p:cNvPr id="916" name="Google Shape;916;p65"/>
          <p:cNvSpPr/>
          <p:nvPr/>
        </p:nvSpPr>
        <p:spPr>
          <a:xfrm>
            <a:off x="3404600" y="4321975"/>
            <a:ext cx="999000" cy="33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Staatliches"/>
                <a:ea typeface="Staatliches"/>
                <a:cs typeface="Staatliches"/>
                <a:sym typeface="Staatliches"/>
              </a:rPr>
              <a:t>Software + AI devs </a:t>
            </a:r>
            <a:endParaRPr sz="1300">
              <a:latin typeface="Staatliches"/>
              <a:ea typeface="Staatliches"/>
              <a:cs typeface="Staatliches"/>
              <a:sym typeface="Staatliches"/>
            </a:endParaRPr>
          </a:p>
        </p:txBody>
      </p:sp>
      <p:sp>
        <p:nvSpPr>
          <p:cNvPr id="917" name="Google Shape;917;p65"/>
          <p:cNvSpPr/>
          <p:nvPr/>
        </p:nvSpPr>
        <p:spPr>
          <a:xfrm>
            <a:off x="4430225" y="4167400"/>
            <a:ext cx="1101900" cy="59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get to build out and use AI in their work</a:t>
            </a:r>
            <a:endParaRPr sz="1000"/>
          </a:p>
        </p:txBody>
      </p:sp>
      <p:sp>
        <p:nvSpPr>
          <p:cNvPr id="918" name="Google Shape;918;p65"/>
          <p:cNvSpPr/>
          <p:nvPr/>
        </p:nvSpPr>
        <p:spPr>
          <a:xfrm>
            <a:off x="5621600" y="4167400"/>
            <a:ext cx="999000" cy="59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responsible for bias in the AI they deploy</a:t>
            </a:r>
            <a:endParaRPr sz="1000"/>
          </a:p>
        </p:txBody>
      </p:sp>
      <p:sp>
        <p:nvSpPr>
          <p:cNvPr id="919" name="Google Shape;919;p65"/>
          <p:cNvSpPr/>
          <p:nvPr/>
        </p:nvSpPr>
        <p:spPr>
          <a:xfrm>
            <a:off x="6633875" y="4191625"/>
            <a:ext cx="1101900" cy="59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is the model reflective of the real-world? </a:t>
            </a:r>
            <a:endParaRPr sz="1000"/>
          </a:p>
        </p:txBody>
      </p:sp>
      <p:sp>
        <p:nvSpPr>
          <p:cNvPr id="920" name="Google Shape;920;p65"/>
          <p:cNvSpPr/>
          <p:nvPr/>
        </p:nvSpPr>
        <p:spPr>
          <a:xfrm>
            <a:off x="7735775" y="4129525"/>
            <a:ext cx="1178700" cy="72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are all candidates treated fairly? transparency in decision made?</a:t>
            </a:r>
            <a:endParaRPr sz="1000"/>
          </a:p>
        </p:txBody>
      </p:sp>
      <p:sp>
        <p:nvSpPr>
          <p:cNvPr id="921" name="Google Shape;921;p65"/>
          <p:cNvSpPr/>
          <p:nvPr/>
        </p:nvSpPr>
        <p:spPr>
          <a:xfrm>
            <a:off x="4430225" y="3428150"/>
            <a:ext cx="1101900" cy="59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cost savings, efficiency</a:t>
            </a:r>
            <a:endParaRPr sz="1000"/>
          </a:p>
        </p:txBody>
      </p:sp>
      <p:sp>
        <p:nvSpPr>
          <p:cNvPr id="922" name="Google Shape;922;p65"/>
          <p:cNvSpPr/>
          <p:nvPr/>
        </p:nvSpPr>
        <p:spPr>
          <a:xfrm>
            <a:off x="5548400" y="3428150"/>
            <a:ext cx="1101900" cy="59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legal risk, backlash</a:t>
            </a:r>
            <a:endParaRPr sz="1000"/>
          </a:p>
        </p:txBody>
      </p:sp>
      <p:sp>
        <p:nvSpPr>
          <p:cNvPr id="923" name="Google Shape;923;p65"/>
          <p:cNvSpPr/>
          <p:nvPr/>
        </p:nvSpPr>
        <p:spPr>
          <a:xfrm>
            <a:off x="6666575" y="3428150"/>
            <a:ext cx="1101900" cy="59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what if model is discriminatory?</a:t>
            </a:r>
            <a:endParaRPr sz="1000"/>
          </a:p>
        </p:txBody>
      </p:sp>
      <p:sp>
        <p:nvSpPr>
          <p:cNvPr id="924" name="Google Shape;924;p65"/>
          <p:cNvSpPr/>
          <p:nvPr/>
        </p:nvSpPr>
        <p:spPr>
          <a:xfrm>
            <a:off x="7735775" y="3428150"/>
            <a:ext cx="1101900" cy="59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is the model audited regularly?</a:t>
            </a:r>
            <a:endParaRPr sz="1000"/>
          </a:p>
        </p:txBody>
      </p:sp>
      <p:sp>
        <p:nvSpPr>
          <p:cNvPr id="925" name="Google Shape;925;p65"/>
          <p:cNvSpPr/>
          <p:nvPr/>
        </p:nvSpPr>
        <p:spPr>
          <a:xfrm>
            <a:off x="4447775" y="2622850"/>
            <a:ext cx="1101900" cy="59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reduced time on screenings;  hopefully data driven</a:t>
            </a:r>
            <a:endParaRPr sz="1000"/>
          </a:p>
        </p:txBody>
      </p:sp>
      <p:sp>
        <p:nvSpPr>
          <p:cNvPr id="926" name="Google Shape;926;p65"/>
          <p:cNvSpPr/>
          <p:nvPr/>
        </p:nvSpPr>
        <p:spPr>
          <a:xfrm>
            <a:off x="5548400" y="2622850"/>
            <a:ext cx="1101900" cy="59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loss of human judgment</a:t>
            </a:r>
            <a:endParaRPr sz="1000"/>
          </a:p>
        </p:txBody>
      </p:sp>
      <p:sp>
        <p:nvSpPr>
          <p:cNvPr id="927" name="Google Shape;927;p65"/>
          <p:cNvSpPr/>
          <p:nvPr/>
        </p:nvSpPr>
        <p:spPr>
          <a:xfrm>
            <a:off x="6633875" y="2622850"/>
            <a:ext cx="1101900" cy="59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cross-check decisions? how reliant are they?</a:t>
            </a:r>
            <a:endParaRPr sz="1000"/>
          </a:p>
        </p:txBody>
      </p:sp>
      <p:sp>
        <p:nvSpPr>
          <p:cNvPr id="928" name="Google Shape;928;p65"/>
          <p:cNvSpPr/>
          <p:nvPr/>
        </p:nvSpPr>
        <p:spPr>
          <a:xfrm>
            <a:off x="7735775" y="2571750"/>
            <a:ext cx="1101900" cy="65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actual give best candidate, or is the training data flawed?</a:t>
            </a:r>
            <a:endParaRPr sz="1000"/>
          </a:p>
        </p:txBody>
      </p:sp>
      <p:sp>
        <p:nvSpPr>
          <p:cNvPr id="929" name="Google Shape;929;p65"/>
          <p:cNvSpPr/>
          <p:nvPr/>
        </p:nvSpPr>
        <p:spPr>
          <a:xfrm>
            <a:off x="4484575" y="1843138"/>
            <a:ext cx="1101900" cy="59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faster feedback, hopefully objective</a:t>
            </a:r>
            <a:endParaRPr sz="1000"/>
          </a:p>
        </p:txBody>
      </p:sp>
      <p:sp>
        <p:nvSpPr>
          <p:cNvPr id="930" name="Google Shape;930;p65"/>
          <p:cNvSpPr/>
          <p:nvPr/>
        </p:nvSpPr>
        <p:spPr>
          <a:xfrm>
            <a:off x="5570150" y="1843125"/>
            <a:ext cx="1101900" cy="59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screened out for algo bias; lack of transparency</a:t>
            </a:r>
            <a:endParaRPr sz="1000"/>
          </a:p>
        </p:txBody>
      </p:sp>
      <p:sp>
        <p:nvSpPr>
          <p:cNvPr id="931" name="Google Shape;931;p65"/>
          <p:cNvSpPr/>
          <p:nvPr/>
        </p:nvSpPr>
        <p:spPr>
          <a:xfrm>
            <a:off x="6666575" y="1843138"/>
            <a:ext cx="1101900" cy="59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data formatting issues in resumes? any appeal system?</a:t>
            </a:r>
            <a:endParaRPr sz="1000"/>
          </a:p>
        </p:txBody>
      </p:sp>
      <p:sp>
        <p:nvSpPr>
          <p:cNvPr id="932" name="Google Shape;932;p65"/>
          <p:cNvSpPr/>
          <p:nvPr/>
        </p:nvSpPr>
        <p:spPr>
          <a:xfrm>
            <a:off x="7735775" y="1843125"/>
            <a:ext cx="1101900" cy="59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are all applicants treated equitably?</a:t>
            </a:r>
            <a:endParaRPr sz="1000"/>
          </a:p>
        </p:txBody>
      </p:sp>
      <p:grpSp>
        <p:nvGrpSpPr>
          <p:cNvPr id="933" name="Google Shape;933;p65"/>
          <p:cNvGrpSpPr/>
          <p:nvPr/>
        </p:nvGrpSpPr>
        <p:grpSpPr>
          <a:xfrm>
            <a:off x="499150" y="396199"/>
            <a:ext cx="3548100" cy="720601"/>
            <a:chOff x="499150" y="396199"/>
            <a:chExt cx="3548100" cy="720601"/>
          </a:xfrm>
        </p:grpSpPr>
        <p:sp>
          <p:nvSpPr>
            <p:cNvPr id="934" name="Google Shape;934;p65"/>
            <p:cNvSpPr txBox="1"/>
            <p:nvPr/>
          </p:nvSpPr>
          <p:spPr>
            <a:xfrm>
              <a:off x="499150" y="593600"/>
              <a:ext cx="2529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issues can be many things, including safety, autonomy, etc. </a:t>
              </a:r>
              <a:endParaRPr/>
            </a:p>
          </p:txBody>
        </p:sp>
        <p:sp>
          <p:nvSpPr>
            <p:cNvPr id="935" name="Google Shape;935;p65"/>
            <p:cNvSpPr/>
            <p:nvPr/>
          </p:nvSpPr>
          <p:spPr>
            <a:xfrm>
              <a:off x="2931900" y="396199"/>
              <a:ext cx="1115350" cy="412400"/>
            </a:xfrm>
            <a:custGeom>
              <a:rect b="b" l="l" r="r" t="t"/>
              <a:pathLst>
                <a:path extrusionOk="0" h="16496" w="44614">
                  <a:moveTo>
                    <a:pt x="0" y="10398"/>
                  </a:moveTo>
                  <a:cubicBezTo>
                    <a:pt x="5617" y="8686"/>
                    <a:pt x="26265" y="-889"/>
                    <a:pt x="33701" y="127"/>
                  </a:cubicBezTo>
                  <a:cubicBezTo>
                    <a:pt x="41137" y="1143"/>
                    <a:pt x="42795" y="13768"/>
                    <a:pt x="44614" y="16496"/>
                  </a:cubicBezTo>
                </a:path>
              </a:pathLst>
            </a:custGeom>
            <a:noFill/>
            <a:ln cap="flat" cmpd="sng" w="9525">
              <a:solidFill>
                <a:schemeClr val="dk2"/>
              </a:solidFill>
              <a:prstDash val="solid"/>
              <a:round/>
              <a:headEnd len="med" w="med" type="none"/>
              <a:tailEnd len="med" w="med" type="stealth"/>
            </a:ln>
          </p:spPr>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6174D"/>
        </a:solidFill>
      </p:bgPr>
    </p:bg>
    <p:spTree>
      <p:nvGrpSpPr>
        <p:cNvPr id="939" name="Shape 939"/>
        <p:cNvGrpSpPr/>
        <p:nvPr/>
      </p:nvGrpSpPr>
      <p:grpSpPr>
        <a:xfrm>
          <a:off x="0" y="0"/>
          <a:ext cx="0" cy="0"/>
          <a:chOff x="0" y="0"/>
          <a:chExt cx="0" cy="0"/>
        </a:xfrm>
      </p:grpSpPr>
      <p:pic>
        <p:nvPicPr>
          <p:cNvPr id="940" name="Google Shape;940;p66"/>
          <p:cNvPicPr preferRelativeResize="0"/>
          <p:nvPr/>
        </p:nvPicPr>
        <p:blipFill>
          <a:blip r:embed="rId3">
            <a:alphaModFix/>
          </a:blip>
          <a:stretch>
            <a:fillRect/>
          </a:stretch>
        </p:blipFill>
        <p:spPr>
          <a:xfrm>
            <a:off x="3278150" y="152400"/>
            <a:ext cx="5763169" cy="4838702"/>
          </a:xfrm>
          <a:prstGeom prst="rect">
            <a:avLst/>
          </a:prstGeom>
          <a:noFill/>
          <a:ln>
            <a:noFill/>
          </a:ln>
        </p:spPr>
      </p:pic>
      <p:sp>
        <p:nvSpPr>
          <p:cNvPr id="941" name="Google Shape;941;p66"/>
          <p:cNvSpPr txBox="1"/>
          <p:nvPr/>
        </p:nvSpPr>
        <p:spPr>
          <a:xfrm>
            <a:off x="359900" y="1329250"/>
            <a:ext cx="2721600" cy="738900"/>
          </a:xfrm>
          <a:prstGeom prst="rect">
            <a:avLst/>
          </a:prstGeom>
          <a:noFill/>
          <a:ln cap="flat" cmpd="sng" w="9525">
            <a:solidFill>
              <a:srgbClr val="EB690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rPr>
              <a:t>Based on this matrix, what are two concrete </a:t>
            </a:r>
            <a:r>
              <a:rPr b="1" lang="en" sz="1200">
                <a:solidFill>
                  <a:schemeClr val="lt1"/>
                </a:solidFill>
              </a:rPr>
              <a:t>actions </a:t>
            </a:r>
            <a:r>
              <a:rPr lang="en" sz="1200">
                <a:solidFill>
                  <a:schemeClr val="lt1"/>
                </a:solidFill>
              </a:rPr>
              <a:t>that can be taken to </a:t>
            </a:r>
            <a:r>
              <a:rPr b="1" lang="en" sz="1200">
                <a:solidFill>
                  <a:schemeClr val="lt1"/>
                </a:solidFill>
              </a:rPr>
              <a:t>mitigate</a:t>
            </a:r>
            <a:r>
              <a:rPr lang="en" sz="1200">
                <a:solidFill>
                  <a:schemeClr val="lt1"/>
                </a:solidFill>
              </a:rPr>
              <a:t> potential</a:t>
            </a:r>
            <a:r>
              <a:rPr b="1" lang="en" sz="1200">
                <a:solidFill>
                  <a:schemeClr val="lt1"/>
                </a:solidFill>
              </a:rPr>
              <a:t> harms</a:t>
            </a:r>
            <a:r>
              <a:rPr lang="en" sz="1200">
                <a:solidFill>
                  <a:schemeClr val="lt1"/>
                </a:solidFill>
              </a:rPr>
              <a:t>?</a:t>
            </a:r>
            <a:endParaRPr sz="1200">
              <a:solidFill>
                <a:schemeClr val="lt1"/>
              </a:solidFill>
            </a:endParaRPr>
          </a:p>
        </p:txBody>
      </p:sp>
      <p:sp>
        <p:nvSpPr>
          <p:cNvPr id="942" name="Google Shape;942;p66"/>
          <p:cNvSpPr txBox="1"/>
          <p:nvPr/>
        </p:nvSpPr>
        <p:spPr>
          <a:xfrm>
            <a:off x="359800" y="559850"/>
            <a:ext cx="2721600" cy="496500"/>
          </a:xfrm>
          <a:prstGeom prst="rect">
            <a:avLst/>
          </a:prstGeom>
          <a:noFill/>
          <a:ln>
            <a:noFill/>
          </a:ln>
        </p:spPr>
        <p:txBody>
          <a:bodyPr anchorCtr="0" anchor="t" bIns="91425" lIns="91425" spcFirstLastPara="1" rIns="91425" wrap="square" tIns="91425">
            <a:spAutoFit/>
          </a:bodyPr>
          <a:lstStyle/>
          <a:p>
            <a:pPr indent="0" lvl="0" marL="0" rtl="0" algn="l">
              <a:lnSpc>
                <a:spcPct val="75000"/>
              </a:lnSpc>
              <a:spcBef>
                <a:spcPts val="0"/>
              </a:spcBef>
              <a:spcAft>
                <a:spcPts val="1200"/>
              </a:spcAft>
              <a:buNone/>
            </a:pPr>
            <a:r>
              <a:rPr lang="en" sz="2700">
                <a:solidFill>
                  <a:schemeClr val="lt1"/>
                </a:solidFill>
              </a:rPr>
              <a:t>Exercise</a:t>
            </a:r>
            <a:endParaRPr sz="2700">
              <a:solidFill>
                <a:schemeClr val="lt1"/>
              </a:solidFill>
            </a:endParaRPr>
          </a:p>
        </p:txBody>
      </p:sp>
      <p:pic>
        <p:nvPicPr>
          <p:cNvPr descr="5 Minute Timer Relaxing Music Lofi Fish Background&#10;&#10;&#10;&#10;&#10;&#10;&#10;TAGS&#10;5 minute&#10;5 minute countdown&#10;5 minute lo-fi hiphop timer&#10;5 minute timer&#10;countdown&#10;lo-fi music&#10;lofi study song&#10;study music&#10;study timer&#10;time&#10;timer&#10;working music&#10;5 minute timer with music&#10;5 minute clock&#10;lofi hiphop&#10;relaxing timers&#10;relaxing music&#10;relaxing lofi timer&#10;nature timer&#10;meditation&#10;meditation music&#10;relaxing sleep music&#10;school timer&#10;sleep timer&#10;chill timer&#10;chill music&#10;lofi timer&#10;lofi hiphop timer&#10;lofi hip hop" id="943" name="Google Shape;943;p66" title="5 Minute Timer Relaxing Music Lofi Fish Background">
            <a:hlinkClick r:id="rId4"/>
          </p:cNvPr>
          <p:cNvPicPr preferRelativeResize="0"/>
          <p:nvPr/>
        </p:nvPicPr>
        <p:blipFill>
          <a:blip r:embed="rId5">
            <a:alphaModFix/>
          </a:blip>
          <a:stretch>
            <a:fillRect/>
          </a:stretch>
        </p:blipFill>
        <p:spPr>
          <a:xfrm>
            <a:off x="316800" y="4468450"/>
            <a:ext cx="741100" cy="4168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67"/>
          <p:cNvSpPr txBox="1"/>
          <p:nvPr/>
        </p:nvSpPr>
        <p:spPr>
          <a:xfrm>
            <a:off x="499150" y="1432775"/>
            <a:ext cx="2529600" cy="326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Case Study: Autonomous Vehicles in Urban Areas</a:t>
            </a:r>
            <a:endParaRPr b="1" sz="1300">
              <a:solidFill>
                <a:schemeClr val="dk1"/>
              </a:solidFill>
            </a:endParaRPr>
          </a:p>
          <a:p>
            <a:pPr indent="0" lvl="0" marL="0" rtl="0" algn="l">
              <a:lnSpc>
                <a:spcPct val="115000"/>
              </a:lnSpc>
              <a:spcBef>
                <a:spcPts val="1200"/>
              </a:spcBef>
              <a:spcAft>
                <a:spcPts val="0"/>
              </a:spcAft>
              <a:buNone/>
            </a:pPr>
            <a:r>
              <a:rPr b="1" lang="en" sz="1100">
                <a:solidFill>
                  <a:schemeClr val="dk1"/>
                </a:solidFill>
              </a:rPr>
              <a:t>Scenario:</a:t>
            </a:r>
            <a:r>
              <a:rPr lang="en" sz="1100">
                <a:solidFill>
                  <a:schemeClr val="dk1"/>
                </a:solidFill>
              </a:rPr>
              <a:t> A major tech company is developing a new autonomous vehicle system designed to operate in highly urbanized environments. The vehicle will be integrated with an AI-driven system to optimize traffic patterns, reduce accidents, and increase fuel efficiency. </a:t>
            </a:r>
            <a:endParaRPr sz="1100">
              <a:solidFill>
                <a:schemeClr val="dk1"/>
              </a:solidFill>
            </a:endParaRPr>
          </a:p>
          <a:p>
            <a:pPr indent="0" lvl="0" marL="0" rtl="0" algn="l">
              <a:lnSpc>
                <a:spcPct val="115000"/>
              </a:lnSpc>
              <a:spcBef>
                <a:spcPts val="1200"/>
              </a:spcBef>
              <a:spcAft>
                <a:spcPts val="1200"/>
              </a:spcAft>
              <a:buNone/>
            </a:pPr>
            <a:r>
              <a:rPr lang="en" sz="1100">
                <a:solidFill>
                  <a:schemeClr val="dk1"/>
                </a:solidFill>
              </a:rPr>
              <a:t>The company intends to deploy these vehicles in cities to improve transportation infrastructure and reduce congestion. </a:t>
            </a:r>
            <a:endParaRPr b="1" sz="1300">
              <a:solidFill>
                <a:schemeClr val="dk1"/>
              </a:solidFill>
            </a:endParaRPr>
          </a:p>
        </p:txBody>
      </p:sp>
      <p:graphicFrame>
        <p:nvGraphicFramePr>
          <p:cNvPr id="949" name="Google Shape;949;p67"/>
          <p:cNvGraphicFramePr/>
          <p:nvPr/>
        </p:nvGraphicFramePr>
        <p:xfrm>
          <a:off x="3346725" y="859550"/>
          <a:ext cx="3000000" cy="3000000"/>
        </p:xfrm>
        <a:graphic>
          <a:graphicData uri="http://schemas.openxmlformats.org/drawingml/2006/table">
            <a:tbl>
              <a:tblPr>
                <a:noFill/>
                <a:tableStyleId>{B754CA5C-4DB0-4122-9C21-7C1FB8B4CFAB}</a:tableStyleId>
              </a:tblPr>
              <a:tblGrid>
                <a:gridCol w="1101050"/>
                <a:gridCol w="1101050"/>
                <a:gridCol w="1101050"/>
                <a:gridCol w="1101050"/>
                <a:gridCol w="1101050"/>
              </a:tblGrid>
              <a:tr h="797125">
                <a:tc>
                  <a:txBody>
                    <a:bodyPr/>
                    <a:lstStyle/>
                    <a:p>
                      <a:pPr indent="0" lvl="0" marL="0" rtl="0" algn="ctr">
                        <a:spcBef>
                          <a:spcPts val="0"/>
                        </a:spcBef>
                        <a:spcAft>
                          <a:spcPts val="0"/>
                        </a:spcAft>
                        <a:buNone/>
                      </a:pPr>
                      <a:r>
                        <a:rPr lang="en" sz="1100"/>
                        <a:t>issues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rPr lang="en" sz="1100">
                          <a:solidFill>
                            <a:schemeClr val="dk1"/>
                          </a:solidFill>
                        </a:rPr>
                        <a:t>↓</a:t>
                      </a:r>
                      <a:r>
                        <a:rPr lang="en" sz="1100"/>
                        <a:t> stakeholders</a:t>
                      </a:r>
                      <a:endParaRPr sz="1100"/>
                    </a:p>
                  </a:txBody>
                  <a:tcPr marT="91425" marB="91425" marR="91425" marL="91425"/>
                </a:tc>
                <a:tc>
                  <a:txBody>
                    <a:bodyPr/>
                    <a:lstStyle/>
                    <a:p>
                      <a:pPr indent="0" lvl="0" marL="0" rtl="0" algn="ctr">
                        <a:spcBef>
                          <a:spcPts val="0"/>
                        </a:spcBef>
                        <a:spcAft>
                          <a:spcPts val="0"/>
                        </a:spcAft>
                        <a:buNone/>
                      </a:pPr>
                      <a:r>
                        <a:rPr lang="en" sz="1200">
                          <a:latin typeface="Staatliches"/>
                          <a:ea typeface="Staatliches"/>
                          <a:cs typeface="Staatliches"/>
                          <a:sym typeface="Staatliches"/>
                        </a:rPr>
                        <a:t>benefits</a:t>
                      </a:r>
                      <a:endParaRPr sz="1200">
                        <a:latin typeface="Staatliches"/>
                        <a:ea typeface="Staatliches"/>
                        <a:cs typeface="Staatliches"/>
                        <a:sym typeface="Staatliches"/>
                      </a:endParaRPr>
                    </a:p>
                  </a:txBody>
                  <a:tcPr marT="91425" marB="91425" marR="91425" marL="91425" anchor="ctr"/>
                </a:tc>
                <a:tc>
                  <a:txBody>
                    <a:bodyPr/>
                    <a:lstStyle/>
                    <a:p>
                      <a:pPr indent="0" lvl="0" marL="0" rtl="0" algn="ctr">
                        <a:spcBef>
                          <a:spcPts val="0"/>
                        </a:spcBef>
                        <a:spcAft>
                          <a:spcPts val="0"/>
                        </a:spcAft>
                        <a:buNone/>
                      </a:pPr>
                      <a:r>
                        <a:rPr lang="en" sz="1200">
                          <a:latin typeface="Staatliches"/>
                          <a:ea typeface="Staatliches"/>
                          <a:cs typeface="Staatliches"/>
                          <a:sym typeface="Staatliches"/>
                        </a:rPr>
                        <a:t>harm</a:t>
                      </a:r>
                      <a:endParaRPr sz="1200">
                        <a:latin typeface="Staatliches"/>
                        <a:ea typeface="Staatliches"/>
                        <a:cs typeface="Staatliches"/>
                        <a:sym typeface="Staatliches"/>
                      </a:endParaRPr>
                    </a:p>
                  </a:txBody>
                  <a:tcPr marT="91425" marB="91425" marR="91425" marL="91425" anchor="ctr"/>
                </a:tc>
                <a:tc>
                  <a:txBody>
                    <a:bodyPr/>
                    <a:lstStyle/>
                    <a:p>
                      <a:pPr indent="0" lvl="0" marL="0" rtl="0" algn="ctr">
                        <a:spcBef>
                          <a:spcPts val="0"/>
                        </a:spcBef>
                        <a:spcAft>
                          <a:spcPts val="0"/>
                        </a:spcAft>
                        <a:buNone/>
                      </a:pPr>
                      <a:r>
                        <a:rPr lang="en" sz="1200">
                          <a:latin typeface="Staatliches"/>
                          <a:ea typeface="Staatliches"/>
                          <a:cs typeface="Staatliches"/>
                          <a:sym typeface="Staatliches"/>
                        </a:rPr>
                        <a:t>accountability</a:t>
                      </a:r>
                      <a:endParaRPr sz="1200">
                        <a:latin typeface="Staatliches"/>
                        <a:ea typeface="Staatliches"/>
                        <a:cs typeface="Staatliches"/>
                        <a:sym typeface="Staatliches"/>
                      </a:endParaRPr>
                    </a:p>
                  </a:txBody>
                  <a:tcPr marT="91425" marB="91425" marR="91425" marL="91425" anchor="ctr"/>
                </a:tc>
                <a:tc>
                  <a:txBody>
                    <a:bodyPr/>
                    <a:lstStyle/>
                    <a:p>
                      <a:pPr indent="0" lvl="0" marL="0" rtl="0" algn="ctr">
                        <a:spcBef>
                          <a:spcPts val="0"/>
                        </a:spcBef>
                        <a:spcAft>
                          <a:spcPts val="0"/>
                        </a:spcAft>
                        <a:buNone/>
                      </a:pPr>
                      <a:r>
                        <a:rPr lang="en" sz="1200">
                          <a:latin typeface="Staatliches"/>
                          <a:ea typeface="Staatliches"/>
                          <a:cs typeface="Staatliches"/>
                          <a:sym typeface="Staatliches"/>
                        </a:rPr>
                        <a:t>fairness</a:t>
                      </a:r>
                      <a:endParaRPr sz="1200">
                        <a:latin typeface="Staatliches"/>
                        <a:ea typeface="Staatliches"/>
                        <a:cs typeface="Staatliches"/>
                        <a:sym typeface="Staatliches"/>
                      </a:endParaRPr>
                    </a:p>
                  </a:txBody>
                  <a:tcPr marT="91425" marB="91425" marR="91425" marL="91425" anchor="ctr"/>
                </a:tc>
              </a:tr>
              <a:tr h="797125">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7971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7971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7971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950" name="Google Shape;950;p67"/>
          <p:cNvSpPr txBox="1"/>
          <p:nvPr/>
        </p:nvSpPr>
        <p:spPr>
          <a:xfrm>
            <a:off x="3346725" y="334025"/>
            <a:ext cx="5505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chemeClr val="dk1"/>
                </a:solidFill>
                <a:latin typeface="Staatliches"/>
                <a:ea typeface="Staatliches"/>
                <a:cs typeface="Staatliches"/>
                <a:sym typeface="Staatliches"/>
              </a:rPr>
              <a:t>ethical matrix</a:t>
            </a:r>
            <a:endParaRPr sz="2400"/>
          </a:p>
        </p:txBody>
      </p:sp>
      <p:sp>
        <p:nvSpPr>
          <p:cNvPr id="951" name="Google Shape;951;p67"/>
          <p:cNvSpPr/>
          <p:nvPr/>
        </p:nvSpPr>
        <p:spPr>
          <a:xfrm>
            <a:off x="3404600" y="1938275"/>
            <a:ext cx="999000" cy="33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Staatliches"/>
                <a:ea typeface="Staatliches"/>
                <a:cs typeface="Staatliches"/>
                <a:sym typeface="Staatliches"/>
              </a:rPr>
              <a:t>other drivers</a:t>
            </a:r>
            <a:endParaRPr sz="1300">
              <a:latin typeface="Staatliches"/>
              <a:ea typeface="Staatliches"/>
              <a:cs typeface="Staatliches"/>
              <a:sym typeface="Staatliches"/>
            </a:endParaRPr>
          </a:p>
        </p:txBody>
      </p:sp>
      <p:sp>
        <p:nvSpPr>
          <p:cNvPr id="952" name="Google Shape;952;p67"/>
          <p:cNvSpPr/>
          <p:nvPr/>
        </p:nvSpPr>
        <p:spPr>
          <a:xfrm>
            <a:off x="3404600" y="2711300"/>
            <a:ext cx="999000" cy="33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Staatliches"/>
                <a:ea typeface="Staatliches"/>
                <a:cs typeface="Staatliches"/>
                <a:sym typeface="Staatliches"/>
              </a:rPr>
              <a:t>tech company</a:t>
            </a:r>
            <a:endParaRPr sz="1300">
              <a:latin typeface="Staatliches"/>
              <a:ea typeface="Staatliches"/>
              <a:cs typeface="Staatliches"/>
              <a:sym typeface="Staatliches"/>
            </a:endParaRPr>
          </a:p>
        </p:txBody>
      </p:sp>
      <p:sp>
        <p:nvSpPr>
          <p:cNvPr id="953" name="Google Shape;953;p67"/>
          <p:cNvSpPr/>
          <p:nvPr/>
        </p:nvSpPr>
        <p:spPr>
          <a:xfrm>
            <a:off x="3404600" y="3484325"/>
            <a:ext cx="999000" cy="33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Staatliches"/>
                <a:ea typeface="Staatliches"/>
                <a:cs typeface="Staatliches"/>
                <a:sym typeface="Staatliches"/>
              </a:rPr>
              <a:t>passengers</a:t>
            </a:r>
            <a:endParaRPr sz="1300">
              <a:latin typeface="Staatliches"/>
              <a:ea typeface="Staatliches"/>
              <a:cs typeface="Staatliches"/>
              <a:sym typeface="Staatliches"/>
            </a:endParaRPr>
          </a:p>
        </p:txBody>
      </p:sp>
      <p:sp>
        <p:nvSpPr>
          <p:cNvPr id="954" name="Google Shape;954;p67"/>
          <p:cNvSpPr/>
          <p:nvPr/>
        </p:nvSpPr>
        <p:spPr>
          <a:xfrm>
            <a:off x="3404600" y="4321975"/>
            <a:ext cx="999000" cy="33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Staatliches"/>
                <a:ea typeface="Staatliches"/>
                <a:cs typeface="Staatliches"/>
                <a:sym typeface="Staatliches"/>
              </a:rPr>
              <a:t>city (gov’t)</a:t>
            </a:r>
            <a:endParaRPr sz="1300">
              <a:latin typeface="Staatliches"/>
              <a:ea typeface="Staatliches"/>
              <a:cs typeface="Staatliches"/>
              <a:sym typeface="Staatliches"/>
            </a:endParaRPr>
          </a:p>
        </p:txBody>
      </p:sp>
      <p:sp>
        <p:nvSpPr>
          <p:cNvPr id="955" name="Google Shape;955;p67"/>
          <p:cNvSpPr/>
          <p:nvPr/>
        </p:nvSpPr>
        <p:spPr>
          <a:xfrm>
            <a:off x="4430225" y="4167400"/>
            <a:ext cx="1101900" cy="59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reduced congestion, increased safety</a:t>
            </a:r>
            <a:endParaRPr sz="1000"/>
          </a:p>
        </p:txBody>
      </p:sp>
      <p:sp>
        <p:nvSpPr>
          <p:cNvPr id="956" name="Google Shape;956;p67"/>
          <p:cNvSpPr/>
          <p:nvPr/>
        </p:nvSpPr>
        <p:spPr>
          <a:xfrm>
            <a:off x="5621600" y="4167400"/>
            <a:ext cx="999000" cy="59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regulation or policy gaps</a:t>
            </a:r>
            <a:endParaRPr sz="1000"/>
          </a:p>
        </p:txBody>
      </p:sp>
      <p:sp>
        <p:nvSpPr>
          <p:cNvPr id="957" name="Google Shape;957;p67"/>
          <p:cNvSpPr/>
          <p:nvPr/>
        </p:nvSpPr>
        <p:spPr>
          <a:xfrm>
            <a:off x="6633875" y="4191625"/>
            <a:ext cx="1101900" cy="59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who checks if safety standards are being met?</a:t>
            </a:r>
            <a:endParaRPr sz="1000"/>
          </a:p>
        </p:txBody>
      </p:sp>
      <p:sp>
        <p:nvSpPr>
          <p:cNvPr id="958" name="Google Shape;958;p67"/>
          <p:cNvSpPr/>
          <p:nvPr/>
        </p:nvSpPr>
        <p:spPr>
          <a:xfrm>
            <a:off x="7735775" y="4129525"/>
            <a:ext cx="1178700" cy="72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are all passengers treated fairly? </a:t>
            </a:r>
            <a:endParaRPr sz="1000"/>
          </a:p>
        </p:txBody>
      </p:sp>
      <p:sp>
        <p:nvSpPr>
          <p:cNvPr id="959" name="Google Shape;959;p67"/>
          <p:cNvSpPr/>
          <p:nvPr/>
        </p:nvSpPr>
        <p:spPr>
          <a:xfrm>
            <a:off x="4430225" y="3428150"/>
            <a:ext cx="1101900" cy="59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do other things, cost savings with ride share</a:t>
            </a:r>
            <a:endParaRPr sz="1000"/>
          </a:p>
        </p:txBody>
      </p:sp>
      <p:sp>
        <p:nvSpPr>
          <p:cNvPr id="960" name="Google Shape;960;p67"/>
          <p:cNvSpPr/>
          <p:nvPr/>
        </p:nvSpPr>
        <p:spPr>
          <a:xfrm>
            <a:off x="5548400" y="3428150"/>
            <a:ext cx="1101900" cy="59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privacy on travel patterns, dependency</a:t>
            </a:r>
            <a:endParaRPr sz="1000"/>
          </a:p>
        </p:txBody>
      </p:sp>
      <p:sp>
        <p:nvSpPr>
          <p:cNvPr id="961" name="Google Shape;961;p67"/>
          <p:cNvSpPr/>
          <p:nvPr/>
        </p:nvSpPr>
        <p:spPr>
          <a:xfrm>
            <a:off x="6589775" y="3428150"/>
            <a:ext cx="1178700" cy="59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who is responsible for harm to a person if system malfunctions?</a:t>
            </a:r>
            <a:endParaRPr sz="1000"/>
          </a:p>
        </p:txBody>
      </p:sp>
      <p:sp>
        <p:nvSpPr>
          <p:cNvPr id="962" name="Google Shape;962;p67"/>
          <p:cNvSpPr/>
          <p:nvPr/>
        </p:nvSpPr>
        <p:spPr>
          <a:xfrm>
            <a:off x="7735775" y="3428150"/>
            <a:ext cx="1101900" cy="59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equal safety measure? affordable?</a:t>
            </a:r>
            <a:endParaRPr sz="1000"/>
          </a:p>
        </p:txBody>
      </p:sp>
      <p:sp>
        <p:nvSpPr>
          <p:cNvPr id="963" name="Google Shape;963;p67"/>
          <p:cNvSpPr/>
          <p:nvPr/>
        </p:nvSpPr>
        <p:spPr>
          <a:xfrm>
            <a:off x="4447775" y="2622850"/>
            <a:ext cx="1101900" cy="59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profit$$, recognition</a:t>
            </a:r>
            <a:endParaRPr sz="1000"/>
          </a:p>
        </p:txBody>
      </p:sp>
      <p:sp>
        <p:nvSpPr>
          <p:cNvPr id="964" name="Google Shape;964;p67"/>
          <p:cNvSpPr/>
          <p:nvPr/>
        </p:nvSpPr>
        <p:spPr>
          <a:xfrm>
            <a:off x="5548400" y="2622850"/>
            <a:ext cx="1101900" cy="59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legal risks with accidents or fatalities</a:t>
            </a:r>
            <a:endParaRPr sz="1000"/>
          </a:p>
        </p:txBody>
      </p:sp>
      <p:sp>
        <p:nvSpPr>
          <p:cNvPr id="965" name="Google Shape;965;p67"/>
          <p:cNvSpPr/>
          <p:nvPr/>
        </p:nvSpPr>
        <p:spPr>
          <a:xfrm>
            <a:off x="6633875" y="2622850"/>
            <a:ext cx="1101900" cy="59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who is responsible if system malfunctions?</a:t>
            </a:r>
            <a:endParaRPr sz="1000"/>
          </a:p>
        </p:txBody>
      </p:sp>
      <p:sp>
        <p:nvSpPr>
          <p:cNvPr id="966" name="Google Shape;966;p67"/>
          <p:cNvSpPr/>
          <p:nvPr/>
        </p:nvSpPr>
        <p:spPr>
          <a:xfrm>
            <a:off x="7735775" y="2571750"/>
            <a:ext cx="1101900" cy="65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are all passengers treated fairly? </a:t>
            </a:r>
            <a:endParaRPr sz="1000"/>
          </a:p>
        </p:txBody>
      </p:sp>
      <p:sp>
        <p:nvSpPr>
          <p:cNvPr id="967" name="Google Shape;967;p67"/>
          <p:cNvSpPr/>
          <p:nvPr/>
        </p:nvSpPr>
        <p:spPr>
          <a:xfrm>
            <a:off x="4484575" y="1843138"/>
            <a:ext cx="1101900" cy="59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reduced congestion, better air</a:t>
            </a:r>
            <a:endParaRPr sz="1000"/>
          </a:p>
        </p:txBody>
      </p:sp>
      <p:sp>
        <p:nvSpPr>
          <p:cNvPr id="968" name="Google Shape;968;p67"/>
          <p:cNvSpPr/>
          <p:nvPr/>
        </p:nvSpPr>
        <p:spPr>
          <a:xfrm>
            <a:off x="5570150" y="1843125"/>
            <a:ext cx="1101900" cy="59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job displacement, weird accidents</a:t>
            </a:r>
            <a:endParaRPr sz="1000"/>
          </a:p>
        </p:txBody>
      </p:sp>
      <p:sp>
        <p:nvSpPr>
          <p:cNvPr id="969" name="Google Shape;969;p67"/>
          <p:cNvSpPr/>
          <p:nvPr/>
        </p:nvSpPr>
        <p:spPr>
          <a:xfrm>
            <a:off x="6666575" y="1843138"/>
            <a:ext cx="1101900" cy="59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how will liability be determined?</a:t>
            </a:r>
            <a:endParaRPr sz="1000"/>
          </a:p>
        </p:txBody>
      </p:sp>
      <p:sp>
        <p:nvSpPr>
          <p:cNvPr id="970" name="Google Shape;970;p67"/>
          <p:cNvSpPr/>
          <p:nvPr/>
        </p:nvSpPr>
        <p:spPr>
          <a:xfrm>
            <a:off x="7735775" y="1843125"/>
            <a:ext cx="1101900" cy="59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how to prioritize safety?</a:t>
            </a:r>
            <a:endParaRPr sz="1000"/>
          </a:p>
        </p:txBody>
      </p:sp>
      <p:sp>
        <p:nvSpPr>
          <p:cNvPr id="971" name="Google Shape;971;p67"/>
          <p:cNvSpPr/>
          <p:nvPr/>
        </p:nvSpPr>
        <p:spPr>
          <a:xfrm>
            <a:off x="4447775" y="1712950"/>
            <a:ext cx="4389900" cy="797100"/>
          </a:xfrm>
          <a:prstGeom prst="rect">
            <a:avLst/>
          </a:prstGeom>
          <a:noFill/>
          <a:ln cap="flat" cmpd="sng" w="19050">
            <a:solidFill>
              <a:srgbClr val="A9AA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A9AA35"/>
              </a:solidFill>
            </a:endParaRPr>
          </a:p>
        </p:txBody>
      </p:sp>
      <p:sp>
        <p:nvSpPr>
          <p:cNvPr id="972" name="Google Shape;972;p67"/>
          <p:cNvSpPr/>
          <p:nvPr/>
        </p:nvSpPr>
        <p:spPr>
          <a:xfrm>
            <a:off x="3375650" y="1712950"/>
            <a:ext cx="1056900" cy="3137400"/>
          </a:xfrm>
          <a:prstGeom prst="rect">
            <a:avLst/>
          </a:prstGeom>
          <a:noFill/>
          <a:ln cap="flat" cmpd="sng" w="19050">
            <a:solidFill>
              <a:srgbClr val="7940A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descr="5 Minute Timer Relaxing Music Lofi Fish Background&#10;&#10;&#10;&#10;&#10;&#10;&#10;TAGS&#10;5 minute&#10;5 minute countdown&#10;5 minute lo-fi hiphop timer&#10;5 minute timer&#10;countdown&#10;lo-fi music&#10;lofi study song&#10;study music&#10;study timer&#10;time&#10;timer&#10;working music&#10;5 minute timer with music&#10;5 minute clock&#10;lofi hiphop&#10;relaxing timers&#10;relaxing music&#10;relaxing lofi timer&#10;nature timer&#10;meditation&#10;meditation music&#10;relaxing sleep music&#10;school timer&#10;sleep timer&#10;chill timer&#10;chill music&#10;lofi timer&#10;lofi hiphop timer&#10;lofi hip hop" id="973" name="Google Shape;973;p67" title="5 Minute Timer Relaxing Music Lofi Fish Background">
            <a:hlinkClick r:id="rId3"/>
          </p:cNvPr>
          <p:cNvPicPr preferRelativeResize="0"/>
          <p:nvPr/>
        </p:nvPicPr>
        <p:blipFill>
          <a:blip r:embed="rId4">
            <a:alphaModFix/>
          </a:blip>
          <a:stretch>
            <a:fillRect/>
          </a:stretch>
        </p:blipFill>
        <p:spPr>
          <a:xfrm>
            <a:off x="62225" y="4660375"/>
            <a:ext cx="741100" cy="416875"/>
          </a:xfrm>
          <a:prstGeom prst="rect">
            <a:avLst/>
          </a:prstGeom>
          <a:noFill/>
          <a:ln>
            <a:noFill/>
          </a:ln>
        </p:spPr>
      </p:pic>
      <p:sp>
        <p:nvSpPr>
          <p:cNvPr id="974" name="Google Shape;974;p67"/>
          <p:cNvSpPr txBox="1"/>
          <p:nvPr/>
        </p:nvSpPr>
        <p:spPr>
          <a:xfrm>
            <a:off x="437825" y="508175"/>
            <a:ext cx="2721600" cy="923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Fill out stakeholders (yours may end up being different from mine). Then consider the issues for a single stakeholder and fill out a row</a:t>
            </a:r>
            <a:endParaRPr sz="1200">
              <a:solidFill>
                <a:schemeClr val="dk1"/>
              </a:solidFill>
            </a:endParaRPr>
          </a:p>
        </p:txBody>
      </p:sp>
      <p:sp>
        <p:nvSpPr>
          <p:cNvPr id="975" name="Google Shape;975;p67"/>
          <p:cNvSpPr txBox="1"/>
          <p:nvPr/>
        </p:nvSpPr>
        <p:spPr>
          <a:xfrm>
            <a:off x="437825" y="0"/>
            <a:ext cx="2721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Note: </a:t>
            </a:r>
            <a:r>
              <a:rPr lang="en" sz="1100">
                <a:solidFill>
                  <a:schemeClr val="dk1"/>
                </a:solidFill>
              </a:rPr>
              <a:t>issues can be many things, so your answers may be different from mine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3"/>
                                        </p:tgtEl>
                                        <p:attrNameLst>
                                          <p:attrName>style.visibility</p:attrName>
                                        </p:attrNameLst>
                                      </p:cBhvr>
                                      <p:to>
                                        <p:strVal val="visible"/>
                                      </p:to>
                                    </p:set>
                                    <p:animEffect filter="fade" transition="in">
                                      <p:cBhvr>
                                        <p:cTn dur="1000"/>
                                        <p:tgtEl>
                                          <p:spTgt spid="9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6174D"/>
        </a:solidFill>
      </p:bgPr>
    </p:bg>
    <p:spTree>
      <p:nvGrpSpPr>
        <p:cNvPr id="979" name="Shape 979"/>
        <p:cNvGrpSpPr/>
        <p:nvPr/>
      </p:nvGrpSpPr>
      <p:grpSpPr>
        <a:xfrm>
          <a:off x="0" y="0"/>
          <a:ext cx="0" cy="0"/>
          <a:chOff x="0" y="0"/>
          <a:chExt cx="0" cy="0"/>
        </a:xfrm>
      </p:grpSpPr>
      <p:sp>
        <p:nvSpPr>
          <p:cNvPr id="980" name="Google Shape;980;p68"/>
          <p:cNvSpPr txBox="1"/>
          <p:nvPr/>
        </p:nvSpPr>
        <p:spPr>
          <a:xfrm>
            <a:off x="359900" y="1329250"/>
            <a:ext cx="2721600" cy="738900"/>
          </a:xfrm>
          <a:prstGeom prst="rect">
            <a:avLst/>
          </a:prstGeom>
          <a:noFill/>
          <a:ln cap="flat" cmpd="sng" w="9525">
            <a:solidFill>
              <a:srgbClr val="EB690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rPr>
              <a:t>Based on this matrix, what are two concrete </a:t>
            </a:r>
            <a:r>
              <a:rPr b="1" lang="en" sz="1200">
                <a:solidFill>
                  <a:schemeClr val="lt1"/>
                </a:solidFill>
              </a:rPr>
              <a:t>actions </a:t>
            </a:r>
            <a:r>
              <a:rPr lang="en" sz="1200">
                <a:solidFill>
                  <a:schemeClr val="lt1"/>
                </a:solidFill>
              </a:rPr>
              <a:t>that can be taken to </a:t>
            </a:r>
            <a:r>
              <a:rPr b="1" lang="en" sz="1200">
                <a:solidFill>
                  <a:schemeClr val="lt1"/>
                </a:solidFill>
              </a:rPr>
              <a:t>mitigate</a:t>
            </a:r>
            <a:r>
              <a:rPr lang="en" sz="1200">
                <a:solidFill>
                  <a:schemeClr val="lt1"/>
                </a:solidFill>
              </a:rPr>
              <a:t> potential</a:t>
            </a:r>
            <a:r>
              <a:rPr b="1" lang="en" sz="1200">
                <a:solidFill>
                  <a:schemeClr val="lt1"/>
                </a:solidFill>
              </a:rPr>
              <a:t> harms</a:t>
            </a:r>
            <a:r>
              <a:rPr lang="en" sz="1200">
                <a:solidFill>
                  <a:schemeClr val="lt1"/>
                </a:solidFill>
              </a:rPr>
              <a:t>?</a:t>
            </a:r>
            <a:endParaRPr sz="1200">
              <a:solidFill>
                <a:schemeClr val="lt1"/>
              </a:solidFill>
            </a:endParaRPr>
          </a:p>
        </p:txBody>
      </p:sp>
      <p:sp>
        <p:nvSpPr>
          <p:cNvPr id="981" name="Google Shape;981;p68"/>
          <p:cNvSpPr txBox="1"/>
          <p:nvPr/>
        </p:nvSpPr>
        <p:spPr>
          <a:xfrm>
            <a:off x="359800" y="559850"/>
            <a:ext cx="2721600" cy="496500"/>
          </a:xfrm>
          <a:prstGeom prst="rect">
            <a:avLst/>
          </a:prstGeom>
          <a:noFill/>
          <a:ln>
            <a:noFill/>
          </a:ln>
        </p:spPr>
        <p:txBody>
          <a:bodyPr anchorCtr="0" anchor="t" bIns="91425" lIns="91425" spcFirstLastPara="1" rIns="91425" wrap="square" tIns="91425">
            <a:spAutoFit/>
          </a:bodyPr>
          <a:lstStyle/>
          <a:p>
            <a:pPr indent="0" lvl="0" marL="0" rtl="0" algn="l">
              <a:lnSpc>
                <a:spcPct val="75000"/>
              </a:lnSpc>
              <a:spcBef>
                <a:spcPts val="0"/>
              </a:spcBef>
              <a:spcAft>
                <a:spcPts val="1200"/>
              </a:spcAft>
              <a:buNone/>
            </a:pPr>
            <a:r>
              <a:rPr lang="en" sz="2700">
                <a:solidFill>
                  <a:schemeClr val="lt1"/>
                </a:solidFill>
              </a:rPr>
              <a:t>Exercise</a:t>
            </a:r>
            <a:endParaRPr sz="2700">
              <a:solidFill>
                <a:schemeClr val="lt1"/>
              </a:solidFill>
            </a:endParaRPr>
          </a:p>
        </p:txBody>
      </p:sp>
      <p:pic>
        <p:nvPicPr>
          <p:cNvPr descr="5 Minute Timer Relaxing Music Lofi Fish Background&#10;&#10;&#10;&#10;&#10;&#10;&#10;TAGS&#10;5 minute&#10;5 minute countdown&#10;5 minute lo-fi hiphop timer&#10;5 minute timer&#10;countdown&#10;lo-fi music&#10;lofi study song&#10;study music&#10;study timer&#10;time&#10;timer&#10;working music&#10;5 minute timer with music&#10;5 minute clock&#10;lofi hiphop&#10;relaxing timers&#10;relaxing music&#10;relaxing lofi timer&#10;nature timer&#10;meditation&#10;meditation music&#10;relaxing sleep music&#10;school timer&#10;sleep timer&#10;chill timer&#10;chill music&#10;lofi timer&#10;lofi hiphop timer&#10;lofi hip hop" id="982" name="Google Shape;982;p68" title="5 Minute Timer Relaxing Music Lofi Fish Background">
            <a:hlinkClick r:id="rId3"/>
          </p:cNvPr>
          <p:cNvPicPr preferRelativeResize="0"/>
          <p:nvPr/>
        </p:nvPicPr>
        <p:blipFill>
          <a:blip r:embed="rId4">
            <a:alphaModFix/>
          </a:blip>
          <a:stretch>
            <a:fillRect/>
          </a:stretch>
        </p:blipFill>
        <p:spPr>
          <a:xfrm>
            <a:off x="316800" y="4468450"/>
            <a:ext cx="741100" cy="416875"/>
          </a:xfrm>
          <a:prstGeom prst="rect">
            <a:avLst/>
          </a:prstGeom>
          <a:noFill/>
          <a:ln>
            <a:noFill/>
          </a:ln>
        </p:spPr>
      </p:pic>
      <p:pic>
        <p:nvPicPr>
          <p:cNvPr id="983" name="Google Shape;983;p68"/>
          <p:cNvPicPr preferRelativeResize="0"/>
          <p:nvPr/>
        </p:nvPicPr>
        <p:blipFill>
          <a:blip r:embed="rId5">
            <a:alphaModFix/>
          </a:blip>
          <a:stretch>
            <a:fillRect/>
          </a:stretch>
        </p:blipFill>
        <p:spPr>
          <a:xfrm>
            <a:off x="3233900" y="152400"/>
            <a:ext cx="5670651" cy="483870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7" name="Shape 987"/>
        <p:cNvGrpSpPr/>
        <p:nvPr/>
      </p:nvGrpSpPr>
      <p:grpSpPr>
        <a:xfrm>
          <a:off x="0" y="0"/>
          <a:ext cx="0" cy="0"/>
          <a:chOff x="0" y="0"/>
          <a:chExt cx="0" cy="0"/>
        </a:xfrm>
      </p:grpSpPr>
      <p:sp>
        <p:nvSpPr>
          <p:cNvPr id="988" name="Google Shape;988;p69"/>
          <p:cNvSpPr/>
          <p:nvPr/>
        </p:nvSpPr>
        <p:spPr>
          <a:xfrm>
            <a:off x="2503200" y="1211550"/>
            <a:ext cx="4137600" cy="2720400"/>
          </a:xfrm>
          <a:prstGeom prst="roundRect">
            <a:avLst>
              <a:gd fmla="val 16667" name="adj"/>
            </a:avLst>
          </a:prstGeom>
          <a:solidFill>
            <a:srgbClr val="8494AF"/>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800">
                <a:solidFill>
                  <a:schemeClr val="dk1"/>
                </a:solidFill>
                <a:latin typeface="Staatliches"/>
                <a:ea typeface="Staatliches"/>
                <a:cs typeface="Staatliches"/>
                <a:sym typeface="Staatliches"/>
              </a:rPr>
              <a:t>lab work time</a:t>
            </a:r>
            <a:endParaRPr sz="2800">
              <a:solidFill>
                <a:schemeClr val="dk1"/>
              </a:solidFill>
              <a:latin typeface="Staatliches"/>
              <a:ea typeface="Staatliches"/>
              <a:cs typeface="Staatliches"/>
              <a:sym typeface="Staatliches"/>
            </a:endParaRPr>
          </a:p>
          <a:p>
            <a:pPr indent="0" lvl="0" marL="0" rtl="0" algn="ctr">
              <a:spcBef>
                <a:spcPts val="0"/>
              </a:spcBef>
              <a:spcAft>
                <a:spcPts val="0"/>
              </a:spcAft>
              <a:buClr>
                <a:schemeClr val="dk1"/>
              </a:buClr>
              <a:buSzPts val="1100"/>
              <a:buFont typeface="Arial"/>
              <a:buNone/>
            </a:pPr>
            <a:r>
              <a:t/>
            </a:r>
            <a:endParaRPr sz="2800">
              <a:solidFill>
                <a:schemeClr val="dk1"/>
              </a:solidFill>
              <a:latin typeface="Staatliches"/>
              <a:ea typeface="Staatliches"/>
              <a:cs typeface="Staatliches"/>
              <a:sym typeface="Staatliches"/>
            </a:endParaRPr>
          </a:p>
          <a:p>
            <a:pPr indent="0" lvl="0" marL="0" rtl="0" algn="ctr">
              <a:spcBef>
                <a:spcPts val="0"/>
              </a:spcBef>
              <a:spcAft>
                <a:spcPts val="0"/>
              </a:spcAft>
              <a:buClr>
                <a:schemeClr val="dk1"/>
              </a:buClr>
              <a:buSzPts val="1100"/>
              <a:buFont typeface="Arial"/>
              <a:buNone/>
            </a:pPr>
            <a:r>
              <a:rPr b="1" lang="en" sz="2800">
                <a:solidFill>
                  <a:srgbClr val="FE9381"/>
                </a:solidFill>
              </a:rPr>
              <a:t>Lab EVL</a:t>
            </a:r>
            <a:endParaRPr b="1" sz="2800">
              <a:solidFill>
                <a:srgbClr val="FE9381"/>
              </a:solidFill>
            </a:endParaRPr>
          </a:p>
          <a:p>
            <a:pPr indent="0" lvl="0" marL="0" rtl="0" algn="ctr">
              <a:spcBef>
                <a:spcPts val="0"/>
              </a:spcBef>
              <a:spcAft>
                <a:spcPts val="0"/>
              </a:spcAft>
              <a:buClr>
                <a:schemeClr val="dk1"/>
              </a:buClr>
              <a:buSzPts val="1100"/>
              <a:buFont typeface="Arial"/>
              <a:buNone/>
            </a:pPr>
            <a:r>
              <a:t/>
            </a:r>
            <a:endParaRPr>
              <a:solidFill>
                <a:schemeClr val="dk1"/>
              </a:solidFill>
            </a:endParaRPr>
          </a:p>
          <a:p>
            <a:pPr indent="0" lvl="0" marL="0" rtl="0" algn="ctr">
              <a:spcBef>
                <a:spcPts val="0"/>
              </a:spcBef>
              <a:spcAft>
                <a:spcPts val="0"/>
              </a:spcAft>
              <a:buClr>
                <a:schemeClr val="dk1"/>
              </a:buClr>
              <a:buSzPts val="1100"/>
              <a:buFont typeface="Arial"/>
              <a:buNone/>
            </a:pPr>
            <a:r>
              <a:t/>
            </a:r>
            <a:endParaRPr>
              <a:solidFill>
                <a:schemeClr val="dk1"/>
              </a:solidFill>
            </a:endParaRPr>
          </a:p>
          <a:p>
            <a:pPr indent="0" lvl="0" marL="0" rtl="0" algn="ctr">
              <a:spcBef>
                <a:spcPts val="0"/>
              </a:spcBef>
              <a:spcAft>
                <a:spcPts val="0"/>
              </a:spcAft>
              <a:buClr>
                <a:schemeClr val="dk1"/>
              </a:buClr>
              <a:buSzPts val="1100"/>
              <a:buFont typeface="Arial"/>
              <a:buNone/>
            </a:pPr>
            <a:r>
              <a:rPr lang="en" u="sng">
                <a:solidFill>
                  <a:schemeClr val="hlink"/>
                </a:solidFill>
                <a:hlinkClick r:id="rId4"/>
              </a:rPr>
              <a:t>View on our website</a:t>
            </a:r>
            <a:endParaRPr>
              <a:solidFill>
                <a:schemeClr val="dk1"/>
              </a:solidFill>
            </a:endParaRPr>
          </a:p>
        </p:txBody>
      </p:sp>
      <p:pic>
        <p:nvPicPr>
          <p:cNvPr descr="🎼 | Listen on Spotify, Apple music and more&#10;→  https://fanlink.to/ChillSynthwave&#10;&#10;🎶 Subscribe to this channel for more synthwave music&#10;→ https://bit.ly/synthwave-channel&#10;&#10;🌎 | Lofi Girl on all social media&#10;→  https://fanlink.to/lofigirl-social&#10;&#10;👕 | Lofi Girl merch&#10;→  https://bit.ly/Iofigirl-shop&#10;&#10;🎭 | Create your lofi avatar now&#10;→  https://lofigirl.com/generator/&#10;&#10;💬 | Join the Lofi Girl community&#10;→   https://bit.ly/lofigirl-discord&#10;→   https://bit.ly/lofigirl-reddit&#10;&#10;🎨 | Art by Lofi Studio (full list of artists here)&#10;→  https://www.instagram.com/p/CrlCU3msh49/&#10;&#10;📝 | Submit your music / art&#10;→  https://bit.ly/lofi-submission" id="989" name="Google Shape;989;p69" title="synthwave radio 🌌 - beats to chill/game to">
            <a:hlinkClick r:id="rId5"/>
          </p:cNvPr>
          <p:cNvPicPr preferRelativeResize="0"/>
          <p:nvPr/>
        </p:nvPicPr>
        <p:blipFill>
          <a:blip r:embed="rId6">
            <a:alphaModFix/>
          </a:blip>
          <a:stretch>
            <a:fillRect/>
          </a:stretch>
        </p:blipFill>
        <p:spPr>
          <a:xfrm>
            <a:off x="135850" y="4657597"/>
            <a:ext cx="561450" cy="31581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grpSp>
        <p:nvGrpSpPr>
          <p:cNvPr id="994" name="Google Shape;994;p70"/>
          <p:cNvGrpSpPr/>
          <p:nvPr/>
        </p:nvGrpSpPr>
        <p:grpSpPr>
          <a:xfrm>
            <a:off x="3790216" y="2012677"/>
            <a:ext cx="1088724" cy="1157519"/>
            <a:chOff x="3870400" y="1860225"/>
            <a:chExt cx="1367400" cy="1530300"/>
          </a:xfrm>
        </p:grpSpPr>
        <p:sp>
          <p:nvSpPr>
            <p:cNvPr id="995" name="Google Shape;995;p70"/>
            <p:cNvSpPr/>
            <p:nvPr/>
          </p:nvSpPr>
          <p:spPr>
            <a:xfrm>
              <a:off x="3870400" y="1860225"/>
              <a:ext cx="1367400" cy="1530300"/>
            </a:xfrm>
            <a:prstGeom prst="rect">
              <a:avLst/>
            </a:prstGeom>
            <a:solidFill>
              <a:schemeClr val="lt2"/>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sz="900"/>
            </a:p>
            <a:p>
              <a:pPr indent="0" lvl="0" marL="0" rtl="0" algn="ctr">
                <a:spcBef>
                  <a:spcPts val="0"/>
                </a:spcBef>
                <a:spcAft>
                  <a:spcPts val="0"/>
                </a:spcAft>
                <a:buNone/>
              </a:pPr>
              <a:r>
                <a:t/>
              </a:r>
              <a:endParaRPr sz="900"/>
            </a:p>
            <a:p>
              <a:pPr indent="0" lvl="0" marL="0" rtl="0" algn="ctr">
                <a:spcBef>
                  <a:spcPts val="0"/>
                </a:spcBef>
                <a:spcAft>
                  <a:spcPts val="0"/>
                </a:spcAft>
                <a:buNone/>
              </a:pPr>
              <a:r>
                <a:rPr lang="en" sz="900"/>
                <a:t>k-means clustering</a:t>
              </a:r>
              <a:endParaRPr sz="900"/>
            </a:p>
          </p:txBody>
        </p:sp>
        <p:pic>
          <p:nvPicPr>
            <p:cNvPr id="996" name="Google Shape;996;p70"/>
            <p:cNvPicPr preferRelativeResize="0"/>
            <p:nvPr/>
          </p:nvPicPr>
          <p:blipFill rotWithShape="1">
            <a:blip r:embed="rId3">
              <a:alphaModFix/>
            </a:blip>
            <a:srcRect b="14929" l="0" r="0" t="0"/>
            <a:stretch/>
          </p:blipFill>
          <p:spPr>
            <a:xfrm>
              <a:off x="4015050" y="1930375"/>
              <a:ext cx="1022950" cy="870207"/>
            </a:xfrm>
            <a:prstGeom prst="rect">
              <a:avLst/>
            </a:prstGeom>
            <a:noFill/>
            <a:ln>
              <a:noFill/>
            </a:ln>
          </p:spPr>
        </p:pic>
      </p:grpSp>
      <p:grpSp>
        <p:nvGrpSpPr>
          <p:cNvPr id="997" name="Google Shape;997;p70"/>
          <p:cNvGrpSpPr/>
          <p:nvPr/>
        </p:nvGrpSpPr>
        <p:grpSpPr>
          <a:xfrm>
            <a:off x="1119980" y="1991158"/>
            <a:ext cx="1088724" cy="1157519"/>
            <a:chOff x="516675" y="1831775"/>
            <a:chExt cx="1367400" cy="1530300"/>
          </a:xfrm>
        </p:grpSpPr>
        <p:sp>
          <p:nvSpPr>
            <p:cNvPr id="998" name="Google Shape;998;p70"/>
            <p:cNvSpPr/>
            <p:nvPr/>
          </p:nvSpPr>
          <p:spPr>
            <a:xfrm>
              <a:off x="516675" y="1831775"/>
              <a:ext cx="1367400" cy="1530300"/>
            </a:xfrm>
            <a:prstGeom prst="rect">
              <a:avLst/>
            </a:prstGeom>
            <a:solidFill>
              <a:schemeClr val="lt2"/>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sz="900"/>
            </a:p>
            <a:p>
              <a:pPr indent="0" lvl="0" marL="0" rtl="0" algn="ctr">
                <a:spcBef>
                  <a:spcPts val="0"/>
                </a:spcBef>
                <a:spcAft>
                  <a:spcPts val="0"/>
                </a:spcAft>
                <a:buNone/>
              </a:pPr>
              <a:r>
                <a:t/>
              </a:r>
              <a:endParaRPr sz="900"/>
            </a:p>
            <a:p>
              <a:pPr indent="0" lvl="0" marL="0" rtl="0" algn="ctr">
                <a:spcBef>
                  <a:spcPts val="0"/>
                </a:spcBef>
                <a:spcAft>
                  <a:spcPts val="0"/>
                </a:spcAft>
                <a:buNone/>
              </a:pPr>
              <a:r>
                <a:rPr lang="en" sz="900"/>
                <a:t>SVM</a:t>
              </a:r>
              <a:endParaRPr sz="900"/>
            </a:p>
          </p:txBody>
        </p:sp>
        <p:pic>
          <p:nvPicPr>
            <p:cNvPr id="999" name="Google Shape;999;p70"/>
            <p:cNvPicPr preferRelativeResize="0"/>
            <p:nvPr/>
          </p:nvPicPr>
          <p:blipFill rotWithShape="1">
            <a:blip r:embed="rId4">
              <a:alphaModFix/>
            </a:blip>
            <a:srcRect b="18059" l="0" r="0" t="0"/>
            <a:stretch/>
          </p:blipFill>
          <p:spPr>
            <a:xfrm>
              <a:off x="648275" y="1955325"/>
              <a:ext cx="1056571" cy="865776"/>
            </a:xfrm>
            <a:prstGeom prst="rect">
              <a:avLst/>
            </a:prstGeom>
            <a:noFill/>
            <a:ln>
              <a:noFill/>
            </a:ln>
          </p:spPr>
        </p:pic>
      </p:grpSp>
      <p:grpSp>
        <p:nvGrpSpPr>
          <p:cNvPr id="1000" name="Google Shape;1000;p70"/>
          <p:cNvGrpSpPr/>
          <p:nvPr/>
        </p:nvGrpSpPr>
        <p:grpSpPr>
          <a:xfrm>
            <a:off x="2428515" y="743192"/>
            <a:ext cx="1088724" cy="1157519"/>
            <a:chOff x="2160150" y="181900"/>
            <a:chExt cx="1367400" cy="1530300"/>
          </a:xfrm>
        </p:grpSpPr>
        <p:sp>
          <p:nvSpPr>
            <p:cNvPr id="1001" name="Google Shape;1001;p70"/>
            <p:cNvSpPr/>
            <p:nvPr/>
          </p:nvSpPr>
          <p:spPr>
            <a:xfrm>
              <a:off x="2160150" y="181900"/>
              <a:ext cx="1367400" cy="1530300"/>
            </a:xfrm>
            <a:prstGeom prst="rect">
              <a:avLst/>
            </a:prstGeom>
            <a:solidFill>
              <a:schemeClr val="lt2"/>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sz="900"/>
            </a:p>
            <a:p>
              <a:pPr indent="0" lvl="0" marL="0" rtl="0" algn="ctr">
                <a:spcBef>
                  <a:spcPts val="0"/>
                </a:spcBef>
                <a:spcAft>
                  <a:spcPts val="0"/>
                </a:spcAft>
                <a:buNone/>
              </a:pPr>
              <a:r>
                <a:t/>
              </a:r>
              <a:endParaRPr sz="900"/>
            </a:p>
            <a:p>
              <a:pPr indent="0" lvl="0" marL="0" rtl="0" algn="ctr">
                <a:spcBef>
                  <a:spcPts val="0"/>
                </a:spcBef>
                <a:spcAft>
                  <a:spcPts val="0"/>
                </a:spcAft>
                <a:buNone/>
              </a:pPr>
              <a:r>
                <a:rPr lang="en" sz="900"/>
                <a:t>Linear Regression</a:t>
              </a:r>
              <a:endParaRPr sz="900"/>
            </a:p>
          </p:txBody>
        </p:sp>
        <p:pic>
          <p:nvPicPr>
            <p:cNvPr id="1002" name="Google Shape;1002;p70"/>
            <p:cNvPicPr preferRelativeResize="0"/>
            <p:nvPr/>
          </p:nvPicPr>
          <p:blipFill rotWithShape="1">
            <a:blip r:embed="rId5">
              <a:alphaModFix/>
            </a:blip>
            <a:srcRect b="13755" l="0" r="0" t="0"/>
            <a:stretch/>
          </p:blipFill>
          <p:spPr>
            <a:xfrm>
              <a:off x="2391773" y="333250"/>
              <a:ext cx="942956" cy="813300"/>
            </a:xfrm>
            <a:prstGeom prst="rect">
              <a:avLst/>
            </a:prstGeom>
            <a:noFill/>
            <a:ln>
              <a:noFill/>
            </a:ln>
          </p:spPr>
        </p:pic>
      </p:grpSp>
      <p:grpSp>
        <p:nvGrpSpPr>
          <p:cNvPr id="1003" name="Google Shape;1003;p70"/>
          <p:cNvGrpSpPr/>
          <p:nvPr/>
        </p:nvGrpSpPr>
        <p:grpSpPr>
          <a:xfrm>
            <a:off x="3762687" y="743192"/>
            <a:ext cx="1088724" cy="1157519"/>
            <a:chOff x="3835825" y="181900"/>
            <a:chExt cx="1367400" cy="1530300"/>
          </a:xfrm>
        </p:grpSpPr>
        <p:sp>
          <p:nvSpPr>
            <p:cNvPr id="1004" name="Google Shape;1004;p70"/>
            <p:cNvSpPr/>
            <p:nvPr/>
          </p:nvSpPr>
          <p:spPr>
            <a:xfrm>
              <a:off x="3835825" y="181900"/>
              <a:ext cx="1367400" cy="1530300"/>
            </a:xfrm>
            <a:prstGeom prst="rect">
              <a:avLst/>
            </a:prstGeom>
            <a:solidFill>
              <a:schemeClr val="lt2"/>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sz="900"/>
            </a:p>
            <a:p>
              <a:pPr indent="0" lvl="0" marL="0" rtl="0" algn="ctr">
                <a:spcBef>
                  <a:spcPts val="0"/>
                </a:spcBef>
                <a:spcAft>
                  <a:spcPts val="0"/>
                </a:spcAft>
                <a:buNone/>
              </a:pPr>
              <a:r>
                <a:t/>
              </a:r>
              <a:endParaRPr sz="900"/>
            </a:p>
            <a:p>
              <a:pPr indent="0" lvl="0" marL="0" rtl="0" algn="ctr">
                <a:spcBef>
                  <a:spcPts val="0"/>
                </a:spcBef>
                <a:spcAft>
                  <a:spcPts val="0"/>
                </a:spcAft>
                <a:buNone/>
              </a:pPr>
              <a:r>
                <a:rPr lang="en" sz="900"/>
                <a:t>Logistic Regression</a:t>
              </a:r>
              <a:endParaRPr sz="900"/>
            </a:p>
          </p:txBody>
        </p:sp>
        <p:pic>
          <p:nvPicPr>
            <p:cNvPr id="1005" name="Google Shape;1005;p70"/>
            <p:cNvPicPr preferRelativeResize="0"/>
            <p:nvPr/>
          </p:nvPicPr>
          <p:blipFill rotWithShape="1">
            <a:blip r:embed="rId6">
              <a:alphaModFix/>
            </a:blip>
            <a:srcRect b="12800" l="0" r="0" t="0"/>
            <a:stretch/>
          </p:blipFill>
          <p:spPr>
            <a:xfrm>
              <a:off x="4048050" y="328775"/>
              <a:ext cx="942951" cy="822255"/>
            </a:xfrm>
            <a:prstGeom prst="rect">
              <a:avLst/>
            </a:prstGeom>
            <a:noFill/>
            <a:ln>
              <a:noFill/>
            </a:ln>
          </p:spPr>
        </p:pic>
      </p:grpSp>
      <p:grpSp>
        <p:nvGrpSpPr>
          <p:cNvPr id="1006" name="Google Shape;1006;p70"/>
          <p:cNvGrpSpPr/>
          <p:nvPr/>
        </p:nvGrpSpPr>
        <p:grpSpPr>
          <a:xfrm>
            <a:off x="5250387" y="2014332"/>
            <a:ext cx="1088724" cy="1157519"/>
            <a:chOff x="5704325" y="1862413"/>
            <a:chExt cx="1367400" cy="1530300"/>
          </a:xfrm>
        </p:grpSpPr>
        <p:sp>
          <p:nvSpPr>
            <p:cNvPr id="1007" name="Google Shape;1007;p70"/>
            <p:cNvSpPr/>
            <p:nvPr/>
          </p:nvSpPr>
          <p:spPr>
            <a:xfrm>
              <a:off x="5704325" y="1862413"/>
              <a:ext cx="1367400" cy="1530300"/>
            </a:xfrm>
            <a:prstGeom prst="rect">
              <a:avLst/>
            </a:prstGeom>
            <a:solidFill>
              <a:schemeClr val="lt2"/>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sz="900"/>
            </a:p>
            <a:p>
              <a:pPr indent="0" lvl="0" marL="0" rtl="0" algn="ctr">
                <a:spcBef>
                  <a:spcPts val="0"/>
                </a:spcBef>
                <a:spcAft>
                  <a:spcPts val="0"/>
                </a:spcAft>
                <a:buNone/>
              </a:pPr>
              <a:r>
                <a:t/>
              </a:r>
              <a:endParaRPr sz="900"/>
            </a:p>
            <a:p>
              <a:pPr indent="0" lvl="0" marL="0" rtl="0" algn="ctr">
                <a:spcBef>
                  <a:spcPts val="0"/>
                </a:spcBef>
                <a:spcAft>
                  <a:spcPts val="0"/>
                </a:spcAft>
                <a:buNone/>
              </a:pPr>
              <a:r>
                <a:rPr lang="en" sz="900"/>
                <a:t>Neural Network</a:t>
              </a:r>
              <a:endParaRPr sz="900"/>
            </a:p>
          </p:txBody>
        </p:sp>
        <p:pic>
          <p:nvPicPr>
            <p:cNvPr id="1008" name="Google Shape;1008;p70"/>
            <p:cNvPicPr preferRelativeResize="0"/>
            <p:nvPr/>
          </p:nvPicPr>
          <p:blipFill rotWithShape="1">
            <a:blip r:embed="rId7">
              <a:alphaModFix/>
            </a:blip>
            <a:srcRect b="15661" l="0" r="0" t="0"/>
            <a:stretch/>
          </p:blipFill>
          <p:spPr>
            <a:xfrm>
              <a:off x="5854788" y="1925563"/>
              <a:ext cx="1056575" cy="891063"/>
            </a:xfrm>
            <a:prstGeom prst="rect">
              <a:avLst/>
            </a:prstGeom>
            <a:noFill/>
            <a:ln>
              <a:noFill/>
            </a:ln>
          </p:spPr>
        </p:pic>
      </p:grpSp>
      <p:grpSp>
        <p:nvGrpSpPr>
          <p:cNvPr id="1009" name="Google Shape;1009;p70"/>
          <p:cNvGrpSpPr/>
          <p:nvPr/>
        </p:nvGrpSpPr>
        <p:grpSpPr>
          <a:xfrm>
            <a:off x="6578926" y="1991158"/>
            <a:ext cx="1088724" cy="1157519"/>
            <a:chOff x="7372925" y="1831775"/>
            <a:chExt cx="1367400" cy="1530300"/>
          </a:xfrm>
        </p:grpSpPr>
        <p:sp>
          <p:nvSpPr>
            <p:cNvPr id="1010" name="Google Shape;1010;p70"/>
            <p:cNvSpPr/>
            <p:nvPr/>
          </p:nvSpPr>
          <p:spPr>
            <a:xfrm>
              <a:off x="7372925" y="1831775"/>
              <a:ext cx="1367400" cy="1530300"/>
            </a:xfrm>
            <a:prstGeom prst="rect">
              <a:avLst/>
            </a:prstGeom>
            <a:solidFill>
              <a:schemeClr val="lt2"/>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sz="900"/>
            </a:p>
            <a:p>
              <a:pPr indent="0" lvl="0" marL="0" rtl="0" algn="ctr">
                <a:spcBef>
                  <a:spcPts val="0"/>
                </a:spcBef>
                <a:spcAft>
                  <a:spcPts val="0"/>
                </a:spcAft>
                <a:buNone/>
              </a:pPr>
              <a:r>
                <a:t/>
              </a:r>
              <a:endParaRPr sz="900"/>
            </a:p>
            <a:p>
              <a:pPr indent="0" lvl="0" marL="0" rtl="0" algn="ctr">
                <a:spcBef>
                  <a:spcPts val="0"/>
                </a:spcBef>
                <a:spcAft>
                  <a:spcPts val="0"/>
                </a:spcAft>
                <a:buNone/>
              </a:pPr>
              <a:r>
                <a:rPr lang="en" sz="900"/>
                <a:t>kNN</a:t>
              </a:r>
              <a:endParaRPr sz="900"/>
            </a:p>
          </p:txBody>
        </p:sp>
        <p:pic>
          <p:nvPicPr>
            <p:cNvPr id="1011" name="Google Shape;1011;p70"/>
            <p:cNvPicPr preferRelativeResize="0"/>
            <p:nvPr/>
          </p:nvPicPr>
          <p:blipFill rotWithShape="1">
            <a:blip r:embed="rId8">
              <a:alphaModFix/>
            </a:blip>
            <a:srcRect b="14813" l="0" r="0" t="0"/>
            <a:stretch/>
          </p:blipFill>
          <p:spPr>
            <a:xfrm>
              <a:off x="7528338" y="1921088"/>
              <a:ext cx="1056575" cy="900013"/>
            </a:xfrm>
            <a:prstGeom prst="rect">
              <a:avLst/>
            </a:prstGeom>
            <a:noFill/>
            <a:ln>
              <a:noFill/>
            </a:ln>
          </p:spPr>
        </p:pic>
      </p:grpSp>
      <p:grpSp>
        <p:nvGrpSpPr>
          <p:cNvPr id="1012" name="Google Shape;1012;p70"/>
          <p:cNvGrpSpPr/>
          <p:nvPr/>
        </p:nvGrpSpPr>
        <p:grpSpPr>
          <a:xfrm>
            <a:off x="5250387" y="743192"/>
            <a:ext cx="1088724" cy="1157519"/>
            <a:chOff x="5704325" y="181900"/>
            <a:chExt cx="1367400" cy="1530300"/>
          </a:xfrm>
        </p:grpSpPr>
        <p:sp>
          <p:nvSpPr>
            <p:cNvPr id="1013" name="Google Shape;1013;p70"/>
            <p:cNvSpPr/>
            <p:nvPr/>
          </p:nvSpPr>
          <p:spPr>
            <a:xfrm>
              <a:off x="5704325" y="181900"/>
              <a:ext cx="1367400" cy="1530300"/>
            </a:xfrm>
            <a:prstGeom prst="rect">
              <a:avLst/>
            </a:prstGeom>
            <a:solidFill>
              <a:schemeClr val="lt2"/>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sz="900"/>
            </a:p>
            <a:p>
              <a:pPr indent="0" lvl="0" marL="0" rtl="0" algn="ctr">
                <a:spcBef>
                  <a:spcPts val="0"/>
                </a:spcBef>
                <a:spcAft>
                  <a:spcPts val="0"/>
                </a:spcAft>
                <a:buNone/>
              </a:pPr>
              <a:r>
                <a:t/>
              </a:r>
              <a:endParaRPr sz="900"/>
            </a:p>
            <a:p>
              <a:pPr indent="0" lvl="0" marL="0" rtl="0" algn="ctr">
                <a:spcBef>
                  <a:spcPts val="0"/>
                </a:spcBef>
                <a:spcAft>
                  <a:spcPts val="0"/>
                </a:spcAft>
                <a:buNone/>
              </a:pPr>
              <a:r>
                <a:rPr lang="en" sz="900"/>
                <a:t>Naive </a:t>
              </a:r>
              <a:endParaRPr sz="900"/>
            </a:p>
            <a:p>
              <a:pPr indent="0" lvl="0" marL="0" rtl="0" algn="ctr">
                <a:spcBef>
                  <a:spcPts val="0"/>
                </a:spcBef>
                <a:spcAft>
                  <a:spcPts val="0"/>
                </a:spcAft>
                <a:buNone/>
              </a:pPr>
              <a:r>
                <a:rPr lang="en" sz="900"/>
                <a:t>Bayes</a:t>
              </a:r>
              <a:endParaRPr sz="900"/>
            </a:p>
          </p:txBody>
        </p:sp>
        <p:pic>
          <p:nvPicPr>
            <p:cNvPr id="1014" name="Google Shape;1014;p70"/>
            <p:cNvPicPr preferRelativeResize="0"/>
            <p:nvPr/>
          </p:nvPicPr>
          <p:blipFill rotWithShape="1">
            <a:blip r:embed="rId9">
              <a:alphaModFix/>
            </a:blip>
            <a:srcRect b="15103" l="0" r="0" t="0"/>
            <a:stretch/>
          </p:blipFill>
          <p:spPr>
            <a:xfrm>
              <a:off x="5876550" y="193108"/>
              <a:ext cx="1022950" cy="868431"/>
            </a:xfrm>
            <a:prstGeom prst="rect">
              <a:avLst/>
            </a:prstGeom>
            <a:noFill/>
            <a:ln>
              <a:noFill/>
            </a:ln>
          </p:spPr>
        </p:pic>
      </p:grpSp>
      <p:grpSp>
        <p:nvGrpSpPr>
          <p:cNvPr id="1015" name="Google Shape;1015;p70"/>
          <p:cNvGrpSpPr/>
          <p:nvPr/>
        </p:nvGrpSpPr>
        <p:grpSpPr>
          <a:xfrm>
            <a:off x="6578926" y="696844"/>
            <a:ext cx="1088724" cy="1157519"/>
            <a:chOff x="7372925" y="120625"/>
            <a:chExt cx="1367400" cy="1530300"/>
          </a:xfrm>
        </p:grpSpPr>
        <p:sp>
          <p:nvSpPr>
            <p:cNvPr id="1016" name="Google Shape;1016;p70"/>
            <p:cNvSpPr/>
            <p:nvPr/>
          </p:nvSpPr>
          <p:spPr>
            <a:xfrm>
              <a:off x="7372925" y="120625"/>
              <a:ext cx="1367400" cy="1530300"/>
            </a:xfrm>
            <a:prstGeom prst="rect">
              <a:avLst/>
            </a:prstGeom>
            <a:solidFill>
              <a:schemeClr val="lt2"/>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sz="900"/>
            </a:p>
            <a:p>
              <a:pPr indent="0" lvl="0" marL="0" rtl="0" algn="ctr">
                <a:spcBef>
                  <a:spcPts val="0"/>
                </a:spcBef>
                <a:spcAft>
                  <a:spcPts val="0"/>
                </a:spcAft>
                <a:buNone/>
              </a:pPr>
              <a:r>
                <a:t/>
              </a:r>
              <a:endParaRPr sz="900"/>
            </a:p>
            <a:p>
              <a:pPr indent="0" lvl="0" marL="0" rtl="0" algn="ctr">
                <a:spcBef>
                  <a:spcPts val="0"/>
                </a:spcBef>
                <a:spcAft>
                  <a:spcPts val="0"/>
                </a:spcAft>
                <a:buNone/>
              </a:pPr>
              <a:r>
                <a:rPr lang="en" sz="900"/>
                <a:t>Clustering</a:t>
              </a:r>
              <a:endParaRPr sz="900"/>
            </a:p>
          </p:txBody>
        </p:sp>
        <p:pic>
          <p:nvPicPr>
            <p:cNvPr id="1017" name="Google Shape;1017;p70"/>
            <p:cNvPicPr preferRelativeResize="0"/>
            <p:nvPr/>
          </p:nvPicPr>
          <p:blipFill rotWithShape="1">
            <a:blip r:embed="rId10">
              <a:alphaModFix/>
            </a:blip>
            <a:srcRect b="16659" l="0" r="0" t="0"/>
            <a:stretch/>
          </p:blipFill>
          <p:spPr>
            <a:xfrm>
              <a:off x="7572825" y="234375"/>
              <a:ext cx="942951" cy="785888"/>
            </a:xfrm>
            <a:prstGeom prst="rect">
              <a:avLst/>
            </a:prstGeom>
            <a:noFill/>
            <a:ln>
              <a:noFill/>
            </a:ln>
          </p:spPr>
        </p:pic>
      </p:grpSp>
      <p:grpSp>
        <p:nvGrpSpPr>
          <p:cNvPr id="1018" name="Google Shape;1018;p70"/>
          <p:cNvGrpSpPr/>
          <p:nvPr/>
        </p:nvGrpSpPr>
        <p:grpSpPr>
          <a:xfrm>
            <a:off x="1125235" y="743192"/>
            <a:ext cx="1088724" cy="1157519"/>
            <a:chOff x="523275" y="181900"/>
            <a:chExt cx="1367400" cy="1530300"/>
          </a:xfrm>
        </p:grpSpPr>
        <p:sp>
          <p:nvSpPr>
            <p:cNvPr id="1019" name="Google Shape;1019;p70"/>
            <p:cNvSpPr/>
            <p:nvPr/>
          </p:nvSpPr>
          <p:spPr>
            <a:xfrm>
              <a:off x="523275" y="181900"/>
              <a:ext cx="1367400" cy="1530300"/>
            </a:xfrm>
            <a:prstGeom prst="rect">
              <a:avLst/>
            </a:prstGeom>
            <a:solidFill>
              <a:schemeClr val="lt2"/>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sz="900"/>
            </a:p>
            <a:p>
              <a:pPr indent="0" lvl="0" marL="0" rtl="0" algn="ctr">
                <a:spcBef>
                  <a:spcPts val="0"/>
                </a:spcBef>
                <a:spcAft>
                  <a:spcPts val="0"/>
                </a:spcAft>
                <a:buNone/>
              </a:pPr>
              <a:r>
                <a:t/>
              </a:r>
              <a:endParaRPr sz="900"/>
            </a:p>
            <a:p>
              <a:pPr indent="0" lvl="0" marL="0" rtl="0" algn="ctr">
                <a:spcBef>
                  <a:spcPts val="0"/>
                </a:spcBef>
                <a:spcAft>
                  <a:spcPts val="0"/>
                </a:spcAft>
                <a:buNone/>
              </a:pPr>
              <a:r>
                <a:rPr lang="en" sz="900"/>
                <a:t>Decision </a:t>
              </a:r>
              <a:endParaRPr sz="900"/>
            </a:p>
            <a:p>
              <a:pPr indent="0" lvl="0" marL="0" rtl="0" algn="ctr">
                <a:spcBef>
                  <a:spcPts val="0"/>
                </a:spcBef>
                <a:spcAft>
                  <a:spcPts val="0"/>
                </a:spcAft>
                <a:buNone/>
              </a:pPr>
              <a:r>
                <a:rPr lang="en" sz="900"/>
                <a:t>Tree</a:t>
              </a:r>
              <a:endParaRPr sz="900"/>
            </a:p>
          </p:txBody>
        </p:sp>
        <p:pic>
          <p:nvPicPr>
            <p:cNvPr id="1020" name="Google Shape;1020;p70"/>
            <p:cNvPicPr preferRelativeResize="0"/>
            <p:nvPr/>
          </p:nvPicPr>
          <p:blipFill rotWithShape="1">
            <a:blip r:embed="rId11">
              <a:alphaModFix/>
            </a:blip>
            <a:srcRect b="12778" l="0" r="0" t="0"/>
            <a:stretch/>
          </p:blipFill>
          <p:spPr>
            <a:xfrm>
              <a:off x="738625" y="346950"/>
              <a:ext cx="901035" cy="785901"/>
            </a:xfrm>
            <a:prstGeom prst="rect">
              <a:avLst/>
            </a:prstGeom>
            <a:noFill/>
            <a:ln>
              <a:noFill/>
            </a:ln>
          </p:spPr>
        </p:pic>
      </p:grpSp>
      <p:grpSp>
        <p:nvGrpSpPr>
          <p:cNvPr id="1021" name="Google Shape;1021;p70"/>
          <p:cNvGrpSpPr/>
          <p:nvPr/>
        </p:nvGrpSpPr>
        <p:grpSpPr>
          <a:xfrm>
            <a:off x="2441333" y="2014332"/>
            <a:ext cx="1088724" cy="1157519"/>
            <a:chOff x="2176250" y="1862413"/>
            <a:chExt cx="1367400" cy="1530300"/>
          </a:xfrm>
        </p:grpSpPr>
        <p:sp>
          <p:nvSpPr>
            <p:cNvPr id="1022" name="Google Shape;1022;p70"/>
            <p:cNvSpPr/>
            <p:nvPr/>
          </p:nvSpPr>
          <p:spPr>
            <a:xfrm>
              <a:off x="2176250" y="1862413"/>
              <a:ext cx="1367400" cy="1530300"/>
            </a:xfrm>
            <a:prstGeom prst="rect">
              <a:avLst/>
            </a:prstGeom>
            <a:solidFill>
              <a:schemeClr val="lt2"/>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sz="900"/>
            </a:p>
            <a:p>
              <a:pPr indent="0" lvl="0" marL="0" rtl="0" algn="ctr">
                <a:spcBef>
                  <a:spcPts val="0"/>
                </a:spcBef>
                <a:spcAft>
                  <a:spcPts val="0"/>
                </a:spcAft>
                <a:buNone/>
              </a:pPr>
              <a:r>
                <a:t/>
              </a:r>
              <a:endParaRPr sz="900"/>
            </a:p>
            <a:p>
              <a:pPr indent="0" lvl="0" marL="0" rtl="0" algn="ctr">
                <a:spcBef>
                  <a:spcPts val="0"/>
                </a:spcBef>
                <a:spcAft>
                  <a:spcPts val="0"/>
                </a:spcAft>
                <a:buNone/>
              </a:pPr>
              <a:r>
                <a:rPr lang="en" sz="900"/>
                <a:t>Random Forest</a:t>
              </a:r>
              <a:endParaRPr sz="900"/>
            </a:p>
          </p:txBody>
        </p:sp>
        <p:pic>
          <p:nvPicPr>
            <p:cNvPr id="1023" name="Google Shape;1023;p70"/>
            <p:cNvPicPr preferRelativeResize="0"/>
            <p:nvPr/>
          </p:nvPicPr>
          <p:blipFill rotWithShape="1">
            <a:blip r:embed="rId12">
              <a:alphaModFix/>
            </a:blip>
            <a:srcRect b="16659" l="0" r="0" t="0"/>
            <a:stretch/>
          </p:blipFill>
          <p:spPr>
            <a:xfrm>
              <a:off x="2405763" y="1895500"/>
              <a:ext cx="942951" cy="785888"/>
            </a:xfrm>
            <a:prstGeom prst="rect">
              <a:avLst/>
            </a:prstGeom>
            <a:noFill/>
            <a:ln>
              <a:noFill/>
            </a:ln>
          </p:spPr>
        </p:pic>
      </p:grpSp>
      <p:grpSp>
        <p:nvGrpSpPr>
          <p:cNvPr id="1024" name="Google Shape;1024;p70"/>
          <p:cNvGrpSpPr/>
          <p:nvPr/>
        </p:nvGrpSpPr>
        <p:grpSpPr>
          <a:xfrm>
            <a:off x="2448609" y="3285472"/>
            <a:ext cx="1088724" cy="1157519"/>
            <a:chOff x="2185388" y="3542925"/>
            <a:chExt cx="1367400" cy="1530300"/>
          </a:xfrm>
        </p:grpSpPr>
        <p:sp>
          <p:nvSpPr>
            <p:cNvPr id="1025" name="Google Shape;1025;p70"/>
            <p:cNvSpPr/>
            <p:nvPr/>
          </p:nvSpPr>
          <p:spPr>
            <a:xfrm>
              <a:off x="2185388" y="3542925"/>
              <a:ext cx="1367400" cy="1530300"/>
            </a:xfrm>
            <a:prstGeom prst="rect">
              <a:avLst/>
            </a:prstGeom>
            <a:solidFill>
              <a:schemeClr val="lt2"/>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sz="900"/>
            </a:p>
            <a:p>
              <a:pPr indent="0" lvl="0" marL="0" rtl="0" algn="ctr">
                <a:spcBef>
                  <a:spcPts val="0"/>
                </a:spcBef>
                <a:spcAft>
                  <a:spcPts val="0"/>
                </a:spcAft>
                <a:buNone/>
              </a:pPr>
              <a:r>
                <a:t/>
              </a:r>
              <a:endParaRPr sz="900"/>
            </a:p>
            <a:p>
              <a:pPr indent="0" lvl="0" marL="0" rtl="0" algn="ctr">
                <a:spcBef>
                  <a:spcPts val="0"/>
                </a:spcBef>
                <a:spcAft>
                  <a:spcPts val="0"/>
                </a:spcAft>
                <a:buNone/>
              </a:pPr>
              <a:r>
                <a:rPr lang="en" sz="900"/>
                <a:t>XGBoost</a:t>
              </a:r>
              <a:endParaRPr sz="900"/>
            </a:p>
          </p:txBody>
        </p:sp>
        <p:pic>
          <p:nvPicPr>
            <p:cNvPr id="1026" name="Google Shape;1026;p70"/>
            <p:cNvPicPr preferRelativeResize="0"/>
            <p:nvPr/>
          </p:nvPicPr>
          <p:blipFill rotWithShape="1">
            <a:blip r:embed="rId13">
              <a:alphaModFix/>
            </a:blip>
            <a:srcRect b="12273" l="0" r="0" t="0"/>
            <a:stretch/>
          </p:blipFill>
          <p:spPr>
            <a:xfrm>
              <a:off x="2447200" y="3812250"/>
              <a:ext cx="843750" cy="740175"/>
            </a:xfrm>
            <a:prstGeom prst="rect">
              <a:avLst/>
            </a:prstGeom>
            <a:noFill/>
            <a:ln>
              <a:noFill/>
            </a:ln>
          </p:spPr>
        </p:pic>
      </p:grpSp>
      <p:grpSp>
        <p:nvGrpSpPr>
          <p:cNvPr id="1027" name="Google Shape;1027;p70"/>
          <p:cNvGrpSpPr/>
          <p:nvPr/>
        </p:nvGrpSpPr>
        <p:grpSpPr>
          <a:xfrm>
            <a:off x="3777238" y="3282162"/>
            <a:ext cx="1088724" cy="1157519"/>
            <a:chOff x="3854100" y="3538550"/>
            <a:chExt cx="1367400" cy="1530300"/>
          </a:xfrm>
        </p:grpSpPr>
        <p:sp>
          <p:nvSpPr>
            <p:cNvPr id="1028" name="Google Shape;1028;p70"/>
            <p:cNvSpPr/>
            <p:nvPr/>
          </p:nvSpPr>
          <p:spPr>
            <a:xfrm>
              <a:off x="3854100" y="3538550"/>
              <a:ext cx="1367400" cy="1530300"/>
            </a:xfrm>
            <a:prstGeom prst="rect">
              <a:avLst/>
            </a:prstGeom>
            <a:solidFill>
              <a:schemeClr val="lt2"/>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sz="900"/>
            </a:p>
            <a:p>
              <a:pPr indent="0" lvl="0" marL="0" rtl="0" algn="ctr">
                <a:spcBef>
                  <a:spcPts val="0"/>
                </a:spcBef>
                <a:spcAft>
                  <a:spcPts val="0"/>
                </a:spcAft>
                <a:buNone/>
              </a:pPr>
              <a:r>
                <a:t/>
              </a:r>
              <a:endParaRPr sz="900"/>
            </a:p>
            <a:p>
              <a:pPr indent="0" lvl="0" marL="0" rtl="0" algn="ctr">
                <a:spcBef>
                  <a:spcPts val="0"/>
                </a:spcBef>
                <a:spcAft>
                  <a:spcPts val="0"/>
                </a:spcAft>
                <a:buNone/>
              </a:pPr>
              <a:r>
                <a:rPr lang="en" sz="900"/>
                <a:t>Genetic algorithm</a:t>
              </a:r>
              <a:endParaRPr sz="900"/>
            </a:p>
          </p:txBody>
        </p:sp>
        <p:pic>
          <p:nvPicPr>
            <p:cNvPr id="1029" name="Google Shape;1029;p70"/>
            <p:cNvPicPr preferRelativeResize="0"/>
            <p:nvPr/>
          </p:nvPicPr>
          <p:blipFill>
            <a:blip r:embed="rId14">
              <a:alphaModFix/>
            </a:blip>
            <a:stretch>
              <a:fillRect/>
            </a:stretch>
          </p:blipFill>
          <p:spPr>
            <a:xfrm>
              <a:off x="4115925" y="3674337"/>
              <a:ext cx="843750" cy="843750"/>
            </a:xfrm>
            <a:prstGeom prst="rect">
              <a:avLst/>
            </a:prstGeom>
            <a:noFill/>
            <a:ln>
              <a:noFill/>
            </a:ln>
          </p:spPr>
        </p:pic>
      </p:grpSp>
      <p:grpSp>
        <p:nvGrpSpPr>
          <p:cNvPr id="1030" name="Google Shape;1030;p70"/>
          <p:cNvGrpSpPr/>
          <p:nvPr/>
        </p:nvGrpSpPr>
        <p:grpSpPr>
          <a:xfrm>
            <a:off x="6578916" y="3285472"/>
            <a:ext cx="1088724" cy="1157519"/>
            <a:chOff x="7372913" y="3542925"/>
            <a:chExt cx="1367400" cy="1530300"/>
          </a:xfrm>
        </p:grpSpPr>
        <p:sp>
          <p:nvSpPr>
            <p:cNvPr id="1031" name="Google Shape;1031;p70"/>
            <p:cNvSpPr/>
            <p:nvPr/>
          </p:nvSpPr>
          <p:spPr>
            <a:xfrm>
              <a:off x="7372913" y="3542925"/>
              <a:ext cx="1367400" cy="1530300"/>
            </a:xfrm>
            <a:prstGeom prst="rect">
              <a:avLst/>
            </a:prstGeom>
            <a:solidFill>
              <a:schemeClr val="lt2"/>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sz="900"/>
            </a:p>
            <a:p>
              <a:pPr indent="0" lvl="0" marL="0" rtl="0" algn="ctr">
                <a:spcBef>
                  <a:spcPts val="0"/>
                </a:spcBef>
                <a:spcAft>
                  <a:spcPts val="0"/>
                </a:spcAft>
                <a:buNone/>
              </a:pPr>
              <a:r>
                <a:t/>
              </a:r>
              <a:endParaRPr sz="900"/>
            </a:p>
            <a:p>
              <a:pPr indent="0" lvl="0" marL="0" rtl="0" algn="ctr">
                <a:spcBef>
                  <a:spcPts val="0"/>
                </a:spcBef>
                <a:spcAft>
                  <a:spcPts val="0"/>
                </a:spcAft>
                <a:buNone/>
              </a:pPr>
              <a:r>
                <a:rPr lang="en" sz="900"/>
                <a:t>Q-learning</a:t>
              </a:r>
              <a:endParaRPr sz="900"/>
            </a:p>
            <a:p>
              <a:pPr indent="0" lvl="0" marL="0" rtl="0" algn="ctr">
                <a:spcBef>
                  <a:spcPts val="0"/>
                </a:spcBef>
                <a:spcAft>
                  <a:spcPts val="0"/>
                </a:spcAft>
                <a:buNone/>
              </a:pPr>
              <a:r>
                <a:rPr lang="en" sz="900"/>
                <a:t>Reinforcement</a:t>
              </a:r>
              <a:endParaRPr sz="900"/>
            </a:p>
          </p:txBody>
        </p:sp>
        <p:pic>
          <p:nvPicPr>
            <p:cNvPr id="1032" name="Google Shape;1032;p70"/>
            <p:cNvPicPr preferRelativeResize="0"/>
            <p:nvPr/>
          </p:nvPicPr>
          <p:blipFill rotWithShape="1">
            <a:blip r:embed="rId15">
              <a:alphaModFix/>
            </a:blip>
            <a:srcRect b="14251" l="0" r="0" t="0"/>
            <a:stretch/>
          </p:blipFill>
          <p:spPr>
            <a:xfrm>
              <a:off x="7634750" y="3768825"/>
              <a:ext cx="843750" cy="723475"/>
            </a:xfrm>
            <a:prstGeom prst="rect">
              <a:avLst/>
            </a:prstGeom>
            <a:noFill/>
            <a:ln>
              <a:noFill/>
            </a:ln>
          </p:spPr>
        </p:pic>
      </p:grpSp>
      <p:grpSp>
        <p:nvGrpSpPr>
          <p:cNvPr id="1033" name="Google Shape;1033;p70"/>
          <p:cNvGrpSpPr/>
          <p:nvPr/>
        </p:nvGrpSpPr>
        <p:grpSpPr>
          <a:xfrm>
            <a:off x="1119970" y="3285472"/>
            <a:ext cx="1088724" cy="1157519"/>
            <a:chOff x="516663" y="3542925"/>
            <a:chExt cx="1367400" cy="1530300"/>
          </a:xfrm>
        </p:grpSpPr>
        <p:sp>
          <p:nvSpPr>
            <p:cNvPr id="1034" name="Google Shape;1034;p70"/>
            <p:cNvSpPr/>
            <p:nvPr/>
          </p:nvSpPr>
          <p:spPr>
            <a:xfrm>
              <a:off x="516663" y="3542925"/>
              <a:ext cx="1367400" cy="1530300"/>
            </a:xfrm>
            <a:prstGeom prst="rect">
              <a:avLst/>
            </a:prstGeom>
            <a:solidFill>
              <a:schemeClr val="lt2"/>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sz="900"/>
            </a:p>
            <a:p>
              <a:pPr indent="0" lvl="0" marL="0" rtl="0" algn="ctr">
                <a:spcBef>
                  <a:spcPts val="0"/>
                </a:spcBef>
                <a:spcAft>
                  <a:spcPts val="0"/>
                </a:spcAft>
                <a:buNone/>
              </a:pPr>
              <a:r>
                <a:t/>
              </a:r>
              <a:endParaRPr sz="900"/>
            </a:p>
            <a:p>
              <a:pPr indent="0" lvl="0" marL="0" rtl="0" algn="ctr">
                <a:spcBef>
                  <a:spcPts val="0"/>
                </a:spcBef>
                <a:spcAft>
                  <a:spcPts val="0"/>
                </a:spcAft>
                <a:buNone/>
              </a:pPr>
              <a:r>
                <a:rPr lang="en" sz="900"/>
                <a:t>Deep Reinforcement</a:t>
              </a:r>
              <a:endParaRPr sz="900"/>
            </a:p>
          </p:txBody>
        </p:sp>
        <p:pic>
          <p:nvPicPr>
            <p:cNvPr id="1035" name="Google Shape;1035;p70"/>
            <p:cNvPicPr preferRelativeResize="0"/>
            <p:nvPr/>
          </p:nvPicPr>
          <p:blipFill rotWithShape="1">
            <a:blip r:embed="rId16">
              <a:alphaModFix/>
            </a:blip>
            <a:srcRect b="13978" l="0" r="0" t="0"/>
            <a:stretch/>
          </p:blipFill>
          <p:spPr>
            <a:xfrm>
              <a:off x="801663" y="3708663"/>
              <a:ext cx="901024" cy="775070"/>
            </a:xfrm>
            <a:prstGeom prst="rect">
              <a:avLst/>
            </a:prstGeom>
            <a:noFill/>
            <a:ln>
              <a:noFill/>
            </a:ln>
          </p:spPr>
        </p:pic>
      </p:grpSp>
      <p:pic>
        <p:nvPicPr>
          <p:cNvPr id="1036" name="Google Shape;1036;p70"/>
          <p:cNvPicPr preferRelativeResize="0"/>
          <p:nvPr/>
        </p:nvPicPr>
        <p:blipFill rotWithShape="1">
          <a:blip r:embed="rId17">
            <a:alphaModFix/>
          </a:blip>
          <a:srcRect b="58888" l="12753" r="43956" t="6096"/>
          <a:stretch/>
        </p:blipFill>
        <p:spPr>
          <a:xfrm>
            <a:off x="8623244" y="3025458"/>
            <a:ext cx="728382" cy="559743"/>
          </a:xfrm>
          <a:prstGeom prst="rect">
            <a:avLst/>
          </a:prstGeom>
          <a:noFill/>
          <a:ln>
            <a:noFill/>
          </a:ln>
        </p:spPr>
      </p:pic>
      <p:grpSp>
        <p:nvGrpSpPr>
          <p:cNvPr id="1037" name="Google Shape;1037;p70"/>
          <p:cNvGrpSpPr/>
          <p:nvPr/>
        </p:nvGrpSpPr>
        <p:grpSpPr>
          <a:xfrm>
            <a:off x="5250377" y="3285491"/>
            <a:ext cx="1088724" cy="1157519"/>
            <a:chOff x="5704313" y="3542950"/>
            <a:chExt cx="1367400" cy="1530300"/>
          </a:xfrm>
        </p:grpSpPr>
        <p:sp>
          <p:nvSpPr>
            <p:cNvPr id="1038" name="Google Shape;1038;p70"/>
            <p:cNvSpPr/>
            <p:nvPr/>
          </p:nvSpPr>
          <p:spPr>
            <a:xfrm>
              <a:off x="5704313" y="3542950"/>
              <a:ext cx="1367400" cy="1530300"/>
            </a:xfrm>
            <a:prstGeom prst="rect">
              <a:avLst/>
            </a:prstGeom>
            <a:solidFill>
              <a:schemeClr val="lt2"/>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sz="900"/>
            </a:p>
            <a:p>
              <a:pPr indent="0" lvl="0" marL="0" rtl="0" algn="ctr">
                <a:spcBef>
                  <a:spcPts val="0"/>
                </a:spcBef>
                <a:spcAft>
                  <a:spcPts val="0"/>
                </a:spcAft>
                <a:buNone/>
              </a:pPr>
              <a:r>
                <a:t/>
              </a:r>
              <a:endParaRPr sz="900"/>
            </a:p>
            <a:p>
              <a:pPr indent="0" lvl="0" marL="0" rtl="0" algn="ctr">
                <a:spcBef>
                  <a:spcPts val="0"/>
                </a:spcBef>
                <a:spcAft>
                  <a:spcPts val="0"/>
                </a:spcAft>
                <a:buNone/>
              </a:pPr>
              <a:r>
                <a:rPr lang="en" sz="900"/>
                <a:t>NLP</a:t>
              </a:r>
              <a:endParaRPr sz="900"/>
            </a:p>
          </p:txBody>
        </p:sp>
        <p:pic>
          <p:nvPicPr>
            <p:cNvPr id="1039" name="Google Shape;1039;p70"/>
            <p:cNvPicPr preferRelativeResize="0"/>
            <p:nvPr/>
          </p:nvPicPr>
          <p:blipFill rotWithShape="1">
            <a:blip r:embed="rId18">
              <a:alphaModFix/>
            </a:blip>
            <a:srcRect b="13299" l="0" r="0" t="0"/>
            <a:stretch/>
          </p:blipFill>
          <p:spPr>
            <a:xfrm>
              <a:off x="5950725" y="3680750"/>
              <a:ext cx="914900" cy="793188"/>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know what the target variable is?</a:t>
            </a:r>
            <a:endParaRPr/>
          </a:p>
        </p:txBody>
      </p:sp>
      <p:sp>
        <p:nvSpPr>
          <p:cNvPr id="249" name="Google Shape;249;p29"/>
          <p:cNvSpPr txBox="1"/>
          <p:nvPr>
            <p:ph idx="1" type="body"/>
          </p:nvPr>
        </p:nvSpPr>
        <p:spPr>
          <a:xfrm>
            <a:off x="440725" y="3337050"/>
            <a:ext cx="2760300" cy="1280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t>It depends on </a:t>
            </a:r>
            <a:r>
              <a:rPr b="1" lang="en" sz="1400"/>
              <a:t>which questions</a:t>
            </a:r>
            <a:r>
              <a:rPr lang="en" sz="1400"/>
              <a:t> you want to ask, or in practice, which questions your stakeholders want answered.</a:t>
            </a:r>
            <a:endParaRPr sz="1400"/>
          </a:p>
        </p:txBody>
      </p:sp>
      <p:sp>
        <p:nvSpPr>
          <p:cNvPr id="250" name="Google Shape;250;p29"/>
          <p:cNvSpPr txBox="1"/>
          <p:nvPr/>
        </p:nvSpPr>
        <p:spPr>
          <a:xfrm>
            <a:off x="3405425" y="3340325"/>
            <a:ext cx="28269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a:solidFill>
                  <a:schemeClr val="dk2"/>
                </a:solidFill>
              </a:rPr>
              <a:t>In this class, we will be working on </a:t>
            </a:r>
            <a:r>
              <a:rPr b="1" lang="en">
                <a:solidFill>
                  <a:schemeClr val="dk2"/>
                </a:solidFill>
              </a:rPr>
              <a:t>conceptualizing the types of questions</a:t>
            </a:r>
            <a:r>
              <a:rPr lang="en">
                <a:solidFill>
                  <a:schemeClr val="dk2"/>
                </a:solidFill>
              </a:rPr>
              <a:t> that could be asked given a particular dataset. </a:t>
            </a:r>
            <a:endParaRPr/>
          </a:p>
        </p:txBody>
      </p:sp>
      <p:sp>
        <p:nvSpPr>
          <p:cNvPr id="251" name="Google Shape;251;p29"/>
          <p:cNvSpPr txBox="1"/>
          <p:nvPr/>
        </p:nvSpPr>
        <p:spPr>
          <a:xfrm>
            <a:off x="6549700" y="1586775"/>
            <a:ext cx="2165100" cy="287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a:solidFill>
                  <a:schemeClr val="dk2"/>
                </a:solidFill>
              </a:rPr>
              <a:t>Once we have a list of ideas, we will then use our knowledge of specific models to </a:t>
            </a:r>
            <a:r>
              <a:rPr b="1" lang="en">
                <a:solidFill>
                  <a:schemeClr val="dk2"/>
                </a:solidFill>
              </a:rPr>
              <a:t>understand which questions can be answered</a:t>
            </a:r>
            <a:r>
              <a:rPr lang="en">
                <a:solidFill>
                  <a:schemeClr val="dk2"/>
                </a:solidFill>
              </a:rPr>
              <a:t>, and which questions we need either more data or entirely different modeling approaches for.</a:t>
            </a:r>
            <a:endParaRPr/>
          </a:p>
        </p:txBody>
      </p:sp>
      <p:pic>
        <p:nvPicPr>
          <p:cNvPr id="252" name="Google Shape;252;p29"/>
          <p:cNvPicPr preferRelativeResize="0"/>
          <p:nvPr/>
        </p:nvPicPr>
        <p:blipFill rotWithShape="1">
          <a:blip r:embed="rId3">
            <a:alphaModFix/>
          </a:blip>
          <a:srcRect b="15074" l="0" r="0" t="0"/>
          <a:stretch/>
        </p:blipFill>
        <p:spPr>
          <a:xfrm>
            <a:off x="518606" y="1206750"/>
            <a:ext cx="2508343" cy="2130300"/>
          </a:xfrm>
          <a:prstGeom prst="rect">
            <a:avLst/>
          </a:prstGeom>
          <a:noFill/>
          <a:ln>
            <a:noFill/>
          </a:ln>
        </p:spPr>
      </p:pic>
      <p:pic>
        <p:nvPicPr>
          <p:cNvPr id="253" name="Google Shape;253;p29"/>
          <p:cNvPicPr preferRelativeResize="0"/>
          <p:nvPr/>
        </p:nvPicPr>
        <p:blipFill rotWithShape="1">
          <a:blip r:embed="rId4">
            <a:alphaModFix/>
          </a:blip>
          <a:srcRect b="15668" l="0" r="0" t="0"/>
          <a:stretch/>
        </p:blipFill>
        <p:spPr>
          <a:xfrm>
            <a:off x="3353425" y="1170125"/>
            <a:ext cx="1356089" cy="1143601"/>
          </a:xfrm>
          <a:prstGeom prst="rect">
            <a:avLst/>
          </a:prstGeom>
          <a:noFill/>
          <a:ln>
            <a:noFill/>
          </a:ln>
        </p:spPr>
      </p:pic>
      <p:pic>
        <p:nvPicPr>
          <p:cNvPr id="254" name="Google Shape;254;p29"/>
          <p:cNvPicPr preferRelativeResize="0"/>
          <p:nvPr/>
        </p:nvPicPr>
        <p:blipFill rotWithShape="1">
          <a:blip r:embed="rId5">
            <a:alphaModFix/>
          </a:blip>
          <a:srcRect b="13815" l="0" r="0" t="0"/>
          <a:stretch/>
        </p:blipFill>
        <p:spPr>
          <a:xfrm>
            <a:off x="4462475" y="1815375"/>
            <a:ext cx="1626326" cy="14016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know which model is best?</a:t>
            </a:r>
            <a:endParaRPr/>
          </a:p>
        </p:txBody>
      </p:sp>
      <p:sp>
        <p:nvSpPr>
          <p:cNvPr id="260" name="Google Shape;260;p30"/>
          <p:cNvSpPr txBox="1"/>
          <p:nvPr>
            <p:ph idx="1" type="body"/>
          </p:nvPr>
        </p:nvSpPr>
        <p:spPr>
          <a:xfrm>
            <a:off x="311725" y="1152475"/>
            <a:ext cx="3423600" cy="125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We will start to cover this today, but simply put we want models that </a:t>
            </a:r>
            <a:r>
              <a:rPr b="1" lang="en" sz="1400"/>
              <a:t>performs well on unseen data</a:t>
            </a:r>
            <a:r>
              <a:rPr lang="en" sz="1400"/>
              <a:t>.</a:t>
            </a:r>
            <a:endParaRPr sz="1400"/>
          </a:p>
          <a:p>
            <a:pPr indent="0" lvl="0" marL="0" rtl="0" algn="l">
              <a:spcBef>
                <a:spcPts val="1200"/>
              </a:spcBef>
              <a:spcAft>
                <a:spcPts val="0"/>
              </a:spcAft>
              <a:buNone/>
            </a:pPr>
            <a:r>
              <a:t/>
            </a:r>
            <a:endParaRPr sz="1400"/>
          </a:p>
          <a:p>
            <a:pPr indent="0" lvl="0" marL="0" rtl="0" algn="l">
              <a:spcBef>
                <a:spcPts val="1200"/>
              </a:spcBef>
              <a:spcAft>
                <a:spcPts val="0"/>
              </a:spcAft>
              <a:buNone/>
            </a:pPr>
            <a:r>
              <a:t/>
            </a:r>
            <a:endParaRPr sz="1400"/>
          </a:p>
          <a:p>
            <a:pPr indent="0" lvl="0" marL="0" rtl="0" algn="l">
              <a:spcBef>
                <a:spcPts val="1200"/>
              </a:spcBef>
              <a:spcAft>
                <a:spcPts val="0"/>
              </a:spcAft>
              <a:buNone/>
            </a:pPr>
            <a:r>
              <a:t/>
            </a:r>
            <a:endParaRPr sz="1400"/>
          </a:p>
          <a:p>
            <a:pPr indent="0" lvl="0" marL="0" rtl="0" algn="l">
              <a:spcBef>
                <a:spcPts val="1200"/>
              </a:spcBef>
              <a:spcAft>
                <a:spcPts val="1200"/>
              </a:spcAft>
              <a:buNone/>
            </a:pPr>
            <a:r>
              <a:t/>
            </a:r>
            <a:endParaRPr sz="1400"/>
          </a:p>
        </p:txBody>
      </p:sp>
      <p:sp>
        <p:nvSpPr>
          <p:cNvPr id="261" name="Google Shape;261;p30"/>
          <p:cNvSpPr txBox="1"/>
          <p:nvPr/>
        </p:nvSpPr>
        <p:spPr>
          <a:xfrm>
            <a:off x="5928175" y="178450"/>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rgbClr val="A9AA35"/>
                </a:solidFill>
              </a:rPr>
              <a:t>Let’s see some examples!</a:t>
            </a:r>
            <a:endParaRPr>
              <a:solidFill>
                <a:srgbClr val="A9AA35"/>
              </a:solidFill>
            </a:endParaRPr>
          </a:p>
        </p:txBody>
      </p:sp>
      <p:sp>
        <p:nvSpPr>
          <p:cNvPr id="262" name="Google Shape;262;p30"/>
          <p:cNvSpPr txBox="1"/>
          <p:nvPr/>
        </p:nvSpPr>
        <p:spPr>
          <a:xfrm>
            <a:off x="3500675" y="1152475"/>
            <a:ext cx="52581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a:solidFill>
                  <a:schemeClr val="dk2"/>
                </a:solidFill>
              </a:rPr>
              <a:t>Usually you want to always create a </a:t>
            </a:r>
            <a:r>
              <a:rPr b="1" lang="en">
                <a:solidFill>
                  <a:schemeClr val="dk2"/>
                </a:solidFill>
              </a:rPr>
              <a:t>null model and then compare</a:t>
            </a:r>
            <a:r>
              <a:rPr lang="en">
                <a:solidFill>
                  <a:schemeClr val="dk2"/>
                </a:solidFill>
              </a:rPr>
              <a:t> each of your models to the null model. </a:t>
            </a:r>
            <a:endParaRPr/>
          </a:p>
        </p:txBody>
      </p:sp>
      <p:pic>
        <p:nvPicPr>
          <p:cNvPr id="263" name="Google Shape;263;p30"/>
          <p:cNvPicPr preferRelativeResize="0"/>
          <p:nvPr/>
        </p:nvPicPr>
        <p:blipFill rotWithShape="1">
          <a:blip r:embed="rId3">
            <a:alphaModFix/>
          </a:blip>
          <a:srcRect b="16915" l="0" r="0" t="0"/>
          <a:stretch/>
        </p:blipFill>
        <p:spPr>
          <a:xfrm>
            <a:off x="1076373" y="1978000"/>
            <a:ext cx="1700821" cy="1312425"/>
          </a:xfrm>
          <a:prstGeom prst="rect">
            <a:avLst/>
          </a:prstGeom>
          <a:noFill/>
          <a:ln>
            <a:noFill/>
          </a:ln>
        </p:spPr>
      </p:pic>
      <p:sp>
        <p:nvSpPr>
          <p:cNvPr id="264" name="Google Shape;264;p30"/>
          <p:cNvSpPr txBox="1"/>
          <p:nvPr/>
        </p:nvSpPr>
        <p:spPr>
          <a:xfrm>
            <a:off x="311700" y="3494975"/>
            <a:ext cx="30000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a:solidFill>
                  <a:schemeClr val="dk2"/>
                </a:solidFill>
              </a:rPr>
              <a:t>There are other factors that come into play like </a:t>
            </a:r>
            <a:r>
              <a:rPr b="1" lang="en">
                <a:solidFill>
                  <a:schemeClr val="dk2"/>
                </a:solidFill>
              </a:rPr>
              <a:t>predictive power</a:t>
            </a:r>
            <a:r>
              <a:rPr lang="en">
                <a:solidFill>
                  <a:schemeClr val="dk2"/>
                </a:solidFill>
              </a:rPr>
              <a:t>, </a:t>
            </a:r>
            <a:r>
              <a:rPr b="1" lang="en">
                <a:solidFill>
                  <a:schemeClr val="dk2"/>
                </a:solidFill>
              </a:rPr>
              <a:t>reproducibility</a:t>
            </a:r>
            <a:r>
              <a:rPr lang="en">
                <a:solidFill>
                  <a:schemeClr val="dk2"/>
                </a:solidFill>
              </a:rPr>
              <a:t>, and </a:t>
            </a:r>
            <a:r>
              <a:rPr b="1" lang="en">
                <a:solidFill>
                  <a:schemeClr val="dk2"/>
                </a:solidFill>
              </a:rPr>
              <a:t>interpretability </a:t>
            </a:r>
            <a:r>
              <a:rPr lang="en">
                <a:solidFill>
                  <a:schemeClr val="dk2"/>
                </a:solidFill>
              </a:rPr>
              <a:t>of models. </a:t>
            </a:r>
            <a:endParaRPr/>
          </a:p>
        </p:txBody>
      </p:sp>
      <p:sp>
        <p:nvSpPr>
          <p:cNvPr id="265" name="Google Shape;265;p30"/>
          <p:cNvSpPr txBox="1"/>
          <p:nvPr/>
        </p:nvSpPr>
        <p:spPr>
          <a:xfrm>
            <a:off x="3500675" y="3442825"/>
            <a:ext cx="5351400" cy="139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a:solidFill>
                  <a:schemeClr val="dk2"/>
                </a:solidFill>
              </a:rPr>
              <a:t>Generally </a:t>
            </a:r>
            <a:r>
              <a:rPr b="1" lang="en">
                <a:solidFill>
                  <a:schemeClr val="dk2"/>
                </a:solidFill>
              </a:rPr>
              <a:t>simple models work well and are quite interpretable</a:t>
            </a:r>
            <a:r>
              <a:rPr lang="en">
                <a:solidFill>
                  <a:schemeClr val="dk2"/>
                </a:solidFill>
              </a:rPr>
              <a:t> so always good to start with simple regression or decision tree models depending on what type of question you want to answer. You can </a:t>
            </a:r>
            <a:r>
              <a:rPr b="1" lang="en">
                <a:solidFill>
                  <a:schemeClr val="dk2"/>
                </a:solidFill>
              </a:rPr>
              <a:t>add in more complex models</a:t>
            </a:r>
            <a:r>
              <a:rPr lang="en">
                <a:solidFill>
                  <a:schemeClr val="dk2"/>
                </a:solidFill>
              </a:rPr>
              <a:t> and then compare to null and simple models.</a:t>
            </a:r>
            <a:endParaRPr/>
          </a:p>
        </p:txBody>
      </p:sp>
      <p:grpSp>
        <p:nvGrpSpPr>
          <p:cNvPr id="266" name="Google Shape;266;p30"/>
          <p:cNvGrpSpPr/>
          <p:nvPr/>
        </p:nvGrpSpPr>
        <p:grpSpPr>
          <a:xfrm>
            <a:off x="4150550" y="2049850"/>
            <a:ext cx="746100" cy="1203526"/>
            <a:chOff x="4531550" y="2049850"/>
            <a:chExt cx="746100" cy="1203526"/>
          </a:xfrm>
        </p:grpSpPr>
        <p:pic>
          <p:nvPicPr>
            <p:cNvPr id="267" name="Google Shape;267;p30"/>
            <p:cNvPicPr preferRelativeResize="0"/>
            <p:nvPr/>
          </p:nvPicPr>
          <p:blipFill rotWithShape="1">
            <a:blip r:embed="rId4">
              <a:alphaModFix/>
            </a:blip>
            <a:srcRect b="19250" l="37060" r="37256" t="0"/>
            <a:stretch/>
          </p:blipFill>
          <p:spPr>
            <a:xfrm>
              <a:off x="4531550" y="2049850"/>
              <a:ext cx="382825" cy="1203526"/>
            </a:xfrm>
            <a:prstGeom prst="rect">
              <a:avLst/>
            </a:prstGeom>
            <a:noFill/>
            <a:ln>
              <a:noFill/>
            </a:ln>
          </p:spPr>
        </p:pic>
        <p:sp>
          <p:nvSpPr>
            <p:cNvPr id="268" name="Google Shape;268;p30"/>
            <p:cNvSpPr txBox="1"/>
            <p:nvPr/>
          </p:nvSpPr>
          <p:spPr>
            <a:xfrm>
              <a:off x="4531550" y="2795575"/>
              <a:ext cx="7461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800">
                  <a:solidFill>
                    <a:schemeClr val="dk2"/>
                  </a:solidFill>
                </a:rPr>
                <a:t>null</a:t>
              </a:r>
              <a:endParaRPr sz="800"/>
            </a:p>
          </p:txBody>
        </p:sp>
      </p:grpSp>
      <p:grpSp>
        <p:nvGrpSpPr>
          <p:cNvPr id="269" name="Google Shape;269;p30"/>
          <p:cNvGrpSpPr/>
          <p:nvPr/>
        </p:nvGrpSpPr>
        <p:grpSpPr>
          <a:xfrm>
            <a:off x="5109275" y="1935225"/>
            <a:ext cx="1490499" cy="1203526"/>
            <a:chOff x="5490275" y="1935225"/>
            <a:chExt cx="1490499" cy="1203526"/>
          </a:xfrm>
        </p:grpSpPr>
        <p:pic>
          <p:nvPicPr>
            <p:cNvPr id="270" name="Google Shape;270;p30"/>
            <p:cNvPicPr preferRelativeResize="0"/>
            <p:nvPr/>
          </p:nvPicPr>
          <p:blipFill rotWithShape="1">
            <a:blip r:embed="rId4">
              <a:alphaModFix/>
            </a:blip>
            <a:srcRect b="19250" l="0" r="0" t="0"/>
            <a:stretch/>
          </p:blipFill>
          <p:spPr>
            <a:xfrm>
              <a:off x="5490275" y="1935225"/>
              <a:ext cx="1490499" cy="1203526"/>
            </a:xfrm>
            <a:prstGeom prst="rect">
              <a:avLst/>
            </a:prstGeom>
            <a:noFill/>
            <a:ln>
              <a:noFill/>
            </a:ln>
          </p:spPr>
        </p:pic>
        <p:sp>
          <p:nvSpPr>
            <p:cNvPr id="271" name="Google Shape;271;p30"/>
            <p:cNvSpPr txBox="1"/>
            <p:nvPr/>
          </p:nvSpPr>
          <p:spPr>
            <a:xfrm>
              <a:off x="6009400" y="2700175"/>
              <a:ext cx="7461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800">
                  <a:solidFill>
                    <a:schemeClr val="dk2"/>
                  </a:solidFill>
                </a:rPr>
                <a:t>simple</a:t>
              </a:r>
              <a:endParaRPr sz="800"/>
            </a:p>
          </p:txBody>
        </p:sp>
      </p:grpSp>
      <p:grpSp>
        <p:nvGrpSpPr>
          <p:cNvPr id="272" name="Google Shape;272;p30"/>
          <p:cNvGrpSpPr/>
          <p:nvPr/>
        </p:nvGrpSpPr>
        <p:grpSpPr>
          <a:xfrm>
            <a:off x="6736525" y="2049850"/>
            <a:ext cx="1327489" cy="1279725"/>
            <a:chOff x="7117525" y="2049850"/>
            <a:chExt cx="1327489" cy="1279725"/>
          </a:xfrm>
        </p:grpSpPr>
        <p:pic>
          <p:nvPicPr>
            <p:cNvPr id="273" name="Google Shape;273;p30"/>
            <p:cNvPicPr preferRelativeResize="0"/>
            <p:nvPr/>
          </p:nvPicPr>
          <p:blipFill rotWithShape="1">
            <a:blip r:embed="rId5">
              <a:alphaModFix/>
            </a:blip>
            <a:srcRect b="13852" l="0" r="0" t="0"/>
            <a:stretch/>
          </p:blipFill>
          <p:spPr>
            <a:xfrm>
              <a:off x="7117525" y="2049850"/>
              <a:ext cx="1327489" cy="1143601"/>
            </a:xfrm>
            <a:prstGeom prst="rect">
              <a:avLst/>
            </a:prstGeom>
            <a:noFill/>
            <a:ln>
              <a:noFill/>
            </a:ln>
          </p:spPr>
        </p:pic>
        <p:sp>
          <p:nvSpPr>
            <p:cNvPr id="274" name="Google Shape;274;p30"/>
            <p:cNvSpPr txBox="1"/>
            <p:nvPr/>
          </p:nvSpPr>
          <p:spPr>
            <a:xfrm>
              <a:off x="7487250" y="3021775"/>
              <a:ext cx="7461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800">
                  <a:solidFill>
                    <a:schemeClr val="dk2"/>
                  </a:solidFill>
                </a:rPr>
                <a:t>complex</a:t>
              </a:r>
              <a:endParaRPr sz="800"/>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1"/>
          <p:cNvSpPr txBox="1"/>
          <p:nvPr/>
        </p:nvSpPr>
        <p:spPr>
          <a:xfrm>
            <a:off x="403675" y="2826250"/>
            <a:ext cx="3000000" cy="150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100">
                <a:solidFill>
                  <a:schemeClr val="dk1"/>
                </a:solidFill>
              </a:rPr>
              <a:t>Scenario 1: Predicting Equipment Failure in a Manufacturing Plant</a:t>
            </a:r>
            <a:br>
              <a:rPr b="1" lang="en" sz="1100">
                <a:solidFill>
                  <a:schemeClr val="dk1"/>
                </a:solidFill>
              </a:rPr>
            </a:br>
            <a:r>
              <a:rPr lang="en" sz="900">
                <a:solidFill>
                  <a:schemeClr val="dk1"/>
                </a:solidFill>
              </a:rPr>
              <a:t>A manufacturing plant has a fleet of machines, and you are tasked with predicting when a machine is likely to fail based on sensor data such as temperature, vibration, and pressure readings over time. Your goal is to minimize downtime by identifying which machines need maintenance before they break down.</a:t>
            </a:r>
            <a:endParaRPr/>
          </a:p>
        </p:txBody>
      </p:sp>
      <p:pic>
        <p:nvPicPr>
          <p:cNvPr id="280" name="Google Shape;280;p31"/>
          <p:cNvPicPr preferRelativeResize="0"/>
          <p:nvPr/>
        </p:nvPicPr>
        <p:blipFill rotWithShape="1">
          <a:blip r:embed="rId3">
            <a:alphaModFix/>
          </a:blip>
          <a:srcRect b="16984" l="0" r="0" t="0"/>
          <a:stretch/>
        </p:blipFill>
        <p:spPr>
          <a:xfrm>
            <a:off x="339163" y="243550"/>
            <a:ext cx="3129024" cy="2597649"/>
          </a:xfrm>
          <a:prstGeom prst="rect">
            <a:avLst/>
          </a:prstGeom>
          <a:noFill/>
          <a:ln>
            <a:noFill/>
          </a:ln>
        </p:spPr>
      </p:pic>
      <p:grpSp>
        <p:nvGrpSpPr>
          <p:cNvPr id="281" name="Google Shape;281;p31"/>
          <p:cNvGrpSpPr/>
          <p:nvPr/>
        </p:nvGrpSpPr>
        <p:grpSpPr>
          <a:xfrm>
            <a:off x="3768664" y="1468370"/>
            <a:ext cx="5406752" cy="3408619"/>
            <a:chOff x="4039775" y="428950"/>
            <a:chExt cx="4855201" cy="4315800"/>
          </a:xfrm>
        </p:grpSpPr>
        <p:sp>
          <p:nvSpPr>
            <p:cNvPr id="282" name="Google Shape;282;p31"/>
            <p:cNvSpPr/>
            <p:nvPr/>
          </p:nvSpPr>
          <p:spPr>
            <a:xfrm>
              <a:off x="4039775" y="428950"/>
              <a:ext cx="4232100" cy="3906600"/>
            </a:xfrm>
            <a:prstGeom prst="rect">
              <a:avLst/>
            </a:prstGeom>
            <a:solidFill>
              <a:srgbClr val="36174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3" name="Google Shape;283;p31"/>
            <p:cNvSpPr txBox="1"/>
            <p:nvPr/>
          </p:nvSpPr>
          <p:spPr>
            <a:xfrm>
              <a:off x="4456475" y="4335550"/>
              <a:ext cx="623100" cy="40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900">
                  <a:solidFill>
                    <a:schemeClr val="dk1"/>
                  </a:solidFill>
                </a:rPr>
                <a:t>low bias</a:t>
              </a:r>
              <a:endParaRPr/>
            </a:p>
          </p:txBody>
        </p:sp>
        <p:sp>
          <p:nvSpPr>
            <p:cNvPr id="284" name="Google Shape;284;p31"/>
            <p:cNvSpPr txBox="1"/>
            <p:nvPr/>
          </p:nvSpPr>
          <p:spPr>
            <a:xfrm>
              <a:off x="7252250" y="4335550"/>
              <a:ext cx="835200" cy="40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900">
                  <a:solidFill>
                    <a:schemeClr val="dk1"/>
                  </a:solidFill>
                </a:rPr>
                <a:t>high bias</a:t>
              </a:r>
              <a:endParaRPr/>
            </a:p>
          </p:txBody>
        </p:sp>
        <p:sp>
          <p:nvSpPr>
            <p:cNvPr id="285" name="Google Shape;285;p31"/>
            <p:cNvSpPr txBox="1"/>
            <p:nvPr/>
          </p:nvSpPr>
          <p:spPr>
            <a:xfrm>
              <a:off x="8271876" y="516398"/>
              <a:ext cx="623100" cy="61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900">
                  <a:solidFill>
                    <a:schemeClr val="dk1"/>
                  </a:solidFill>
                </a:rPr>
                <a:t>high variance</a:t>
              </a:r>
              <a:endParaRPr/>
            </a:p>
          </p:txBody>
        </p:sp>
        <p:sp>
          <p:nvSpPr>
            <p:cNvPr id="286" name="Google Shape;286;p31"/>
            <p:cNvSpPr txBox="1"/>
            <p:nvPr/>
          </p:nvSpPr>
          <p:spPr>
            <a:xfrm>
              <a:off x="8271876" y="3429349"/>
              <a:ext cx="623100" cy="61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900">
                  <a:solidFill>
                    <a:schemeClr val="dk1"/>
                  </a:solidFill>
                </a:rPr>
                <a:t>low  variance</a:t>
              </a:r>
              <a:endParaRPr/>
            </a:p>
          </p:txBody>
        </p:sp>
      </p:grpSp>
      <p:grpSp>
        <p:nvGrpSpPr>
          <p:cNvPr id="287" name="Google Shape;287;p31"/>
          <p:cNvGrpSpPr/>
          <p:nvPr/>
        </p:nvGrpSpPr>
        <p:grpSpPr>
          <a:xfrm>
            <a:off x="7361540" y="243542"/>
            <a:ext cx="1088724" cy="1157519"/>
            <a:chOff x="2160150" y="181900"/>
            <a:chExt cx="1367400" cy="1530300"/>
          </a:xfrm>
        </p:grpSpPr>
        <p:sp>
          <p:nvSpPr>
            <p:cNvPr id="288" name="Google Shape;288;p31"/>
            <p:cNvSpPr/>
            <p:nvPr/>
          </p:nvSpPr>
          <p:spPr>
            <a:xfrm>
              <a:off x="2160150" y="181900"/>
              <a:ext cx="1367400" cy="1530300"/>
            </a:xfrm>
            <a:prstGeom prst="rect">
              <a:avLst/>
            </a:prstGeom>
            <a:solidFill>
              <a:schemeClr val="lt2"/>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sz="900"/>
            </a:p>
            <a:p>
              <a:pPr indent="0" lvl="0" marL="0" rtl="0" algn="ctr">
                <a:spcBef>
                  <a:spcPts val="0"/>
                </a:spcBef>
                <a:spcAft>
                  <a:spcPts val="0"/>
                </a:spcAft>
                <a:buNone/>
              </a:pPr>
              <a:r>
                <a:t/>
              </a:r>
              <a:endParaRPr sz="900"/>
            </a:p>
            <a:p>
              <a:pPr indent="0" lvl="0" marL="0" rtl="0" algn="ctr">
                <a:spcBef>
                  <a:spcPts val="0"/>
                </a:spcBef>
                <a:spcAft>
                  <a:spcPts val="0"/>
                </a:spcAft>
                <a:buNone/>
              </a:pPr>
              <a:r>
                <a:rPr lang="en" sz="900"/>
                <a:t>Linear Regression</a:t>
              </a:r>
              <a:endParaRPr sz="900"/>
            </a:p>
          </p:txBody>
        </p:sp>
        <p:pic>
          <p:nvPicPr>
            <p:cNvPr id="289" name="Google Shape;289;p31"/>
            <p:cNvPicPr preferRelativeResize="0"/>
            <p:nvPr/>
          </p:nvPicPr>
          <p:blipFill rotWithShape="1">
            <a:blip r:embed="rId4">
              <a:alphaModFix/>
            </a:blip>
            <a:srcRect b="13755" l="0" r="0" t="0"/>
            <a:stretch/>
          </p:blipFill>
          <p:spPr>
            <a:xfrm>
              <a:off x="2391773" y="333250"/>
              <a:ext cx="942956" cy="813300"/>
            </a:xfrm>
            <a:prstGeom prst="rect">
              <a:avLst/>
            </a:prstGeom>
            <a:noFill/>
            <a:ln>
              <a:noFill/>
            </a:ln>
          </p:spPr>
        </p:pic>
      </p:grpSp>
      <p:grpSp>
        <p:nvGrpSpPr>
          <p:cNvPr id="290" name="Google Shape;290;p31"/>
          <p:cNvGrpSpPr/>
          <p:nvPr/>
        </p:nvGrpSpPr>
        <p:grpSpPr>
          <a:xfrm>
            <a:off x="6137097" y="243542"/>
            <a:ext cx="1088724" cy="1157519"/>
            <a:chOff x="523275" y="181900"/>
            <a:chExt cx="1367400" cy="1530300"/>
          </a:xfrm>
        </p:grpSpPr>
        <p:sp>
          <p:nvSpPr>
            <p:cNvPr id="291" name="Google Shape;291;p31"/>
            <p:cNvSpPr/>
            <p:nvPr/>
          </p:nvSpPr>
          <p:spPr>
            <a:xfrm>
              <a:off x="523275" y="181900"/>
              <a:ext cx="1367400" cy="1530300"/>
            </a:xfrm>
            <a:prstGeom prst="rect">
              <a:avLst/>
            </a:prstGeom>
            <a:solidFill>
              <a:schemeClr val="lt2"/>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sz="900"/>
            </a:p>
            <a:p>
              <a:pPr indent="0" lvl="0" marL="0" rtl="0" algn="ctr">
                <a:spcBef>
                  <a:spcPts val="0"/>
                </a:spcBef>
                <a:spcAft>
                  <a:spcPts val="0"/>
                </a:spcAft>
                <a:buNone/>
              </a:pPr>
              <a:r>
                <a:t/>
              </a:r>
              <a:endParaRPr sz="900"/>
            </a:p>
            <a:p>
              <a:pPr indent="0" lvl="0" marL="0" rtl="0" algn="ctr">
                <a:spcBef>
                  <a:spcPts val="0"/>
                </a:spcBef>
                <a:spcAft>
                  <a:spcPts val="0"/>
                </a:spcAft>
                <a:buNone/>
              </a:pPr>
              <a:r>
                <a:rPr lang="en" sz="900"/>
                <a:t>Decision </a:t>
              </a:r>
              <a:endParaRPr sz="900"/>
            </a:p>
            <a:p>
              <a:pPr indent="0" lvl="0" marL="0" rtl="0" algn="ctr">
                <a:spcBef>
                  <a:spcPts val="0"/>
                </a:spcBef>
                <a:spcAft>
                  <a:spcPts val="0"/>
                </a:spcAft>
                <a:buNone/>
              </a:pPr>
              <a:r>
                <a:rPr lang="en" sz="900"/>
                <a:t>Tree</a:t>
              </a:r>
              <a:endParaRPr sz="900"/>
            </a:p>
          </p:txBody>
        </p:sp>
        <p:pic>
          <p:nvPicPr>
            <p:cNvPr id="292" name="Google Shape;292;p31"/>
            <p:cNvPicPr preferRelativeResize="0"/>
            <p:nvPr/>
          </p:nvPicPr>
          <p:blipFill rotWithShape="1">
            <a:blip r:embed="rId5">
              <a:alphaModFix/>
            </a:blip>
            <a:srcRect b="12778" l="0" r="0" t="0"/>
            <a:stretch/>
          </p:blipFill>
          <p:spPr>
            <a:xfrm>
              <a:off x="738625" y="346950"/>
              <a:ext cx="901035" cy="785901"/>
            </a:xfrm>
            <a:prstGeom prst="rect">
              <a:avLst/>
            </a:prstGeom>
            <a:noFill/>
            <a:ln>
              <a:noFill/>
            </a:ln>
          </p:spPr>
        </p:pic>
      </p:grpSp>
      <p:grpSp>
        <p:nvGrpSpPr>
          <p:cNvPr id="293" name="Google Shape;293;p31"/>
          <p:cNvGrpSpPr/>
          <p:nvPr/>
        </p:nvGrpSpPr>
        <p:grpSpPr>
          <a:xfrm>
            <a:off x="4908596" y="243532"/>
            <a:ext cx="1088724" cy="1157519"/>
            <a:chOff x="2176250" y="1862413"/>
            <a:chExt cx="1367400" cy="1530300"/>
          </a:xfrm>
        </p:grpSpPr>
        <p:sp>
          <p:nvSpPr>
            <p:cNvPr id="294" name="Google Shape;294;p31"/>
            <p:cNvSpPr/>
            <p:nvPr/>
          </p:nvSpPr>
          <p:spPr>
            <a:xfrm>
              <a:off x="2176250" y="1862413"/>
              <a:ext cx="1367400" cy="1530300"/>
            </a:xfrm>
            <a:prstGeom prst="rect">
              <a:avLst/>
            </a:prstGeom>
            <a:solidFill>
              <a:schemeClr val="lt2"/>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sz="900"/>
            </a:p>
            <a:p>
              <a:pPr indent="0" lvl="0" marL="0" rtl="0" algn="ctr">
                <a:spcBef>
                  <a:spcPts val="0"/>
                </a:spcBef>
                <a:spcAft>
                  <a:spcPts val="0"/>
                </a:spcAft>
                <a:buNone/>
              </a:pPr>
              <a:r>
                <a:t/>
              </a:r>
              <a:endParaRPr sz="900"/>
            </a:p>
            <a:p>
              <a:pPr indent="0" lvl="0" marL="0" rtl="0" algn="ctr">
                <a:spcBef>
                  <a:spcPts val="0"/>
                </a:spcBef>
                <a:spcAft>
                  <a:spcPts val="0"/>
                </a:spcAft>
                <a:buNone/>
              </a:pPr>
              <a:r>
                <a:rPr lang="en" sz="900"/>
                <a:t>Random Forest</a:t>
              </a:r>
              <a:endParaRPr sz="900"/>
            </a:p>
          </p:txBody>
        </p:sp>
        <p:pic>
          <p:nvPicPr>
            <p:cNvPr id="295" name="Google Shape;295;p31"/>
            <p:cNvPicPr preferRelativeResize="0"/>
            <p:nvPr/>
          </p:nvPicPr>
          <p:blipFill rotWithShape="1">
            <a:blip r:embed="rId6">
              <a:alphaModFix/>
            </a:blip>
            <a:srcRect b="16659" l="0" r="0" t="0"/>
            <a:stretch/>
          </p:blipFill>
          <p:spPr>
            <a:xfrm>
              <a:off x="2405763" y="1895500"/>
              <a:ext cx="942951" cy="785888"/>
            </a:xfrm>
            <a:prstGeom prst="rect">
              <a:avLst/>
            </a:prstGeom>
            <a:noFill/>
            <a:ln>
              <a:noFill/>
            </a:ln>
          </p:spPr>
        </p:pic>
      </p:grpSp>
      <p:grpSp>
        <p:nvGrpSpPr>
          <p:cNvPr id="296" name="Google Shape;296;p31"/>
          <p:cNvGrpSpPr/>
          <p:nvPr/>
        </p:nvGrpSpPr>
        <p:grpSpPr>
          <a:xfrm>
            <a:off x="3765721" y="243522"/>
            <a:ext cx="1088724" cy="1157519"/>
            <a:chOff x="2185388" y="3542925"/>
            <a:chExt cx="1367400" cy="1530300"/>
          </a:xfrm>
        </p:grpSpPr>
        <p:sp>
          <p:nvSpPr>
            <p:cNvPr id="297" name="Google Shape;297;p31"/>
            <p:cNvSpPr/>
            <p:nvPr/>
          </p:nvSpPr>
          <p:spPr>
            <a:xfrm>
              <a:off x="2185388" y="3542925"/>
              <a:ext cx="1367400" cy="1530300"/>
            </a:xfrm>
            <a:prstGeom prst="rect">
              <a:avLst/>
            </a:prstGeom>
            <a:solidFill>
              <a:schemeClr val="lt2"/>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sz="900"/>
            </a:p>
            <a:p>
              <a:pPr indent="0" lvl="0" marL="0" rtl="0" algn="ctr">
                <a:spcBef>
                  <a:spcPts val="0"/>
                </a:spcBef>
                <a:spcAft>
                  <a:spcPts val="0"/>
                </a:spcAft>
                <a:buNone/>
              </a:pPr>
              <a:r>
                <a:t/>
              </a:r>
              <a:endParaRPr sz="900"/>
            </a:p>
            <a:p>
              <a:pPr indent="0" lvl="0" marL="0" rtl="0" algn="ctr">
                <a:spcBef>
                  <a:spcPts val="0"/>
                </a:spcBef>
                <a:spcAft>
                  <a:spcPts val="0"/>
                </a:spcAft>
                <a:buNone/>
              </a:pPr>
              <a:r>
                <a:rPr lang="en" sz="900"/>
                <a:t>XGBoost</a:t>
              </a:r>
              <a:endParaRPr sz="900"/>
            </a:p>
          </p:txBody>
        </p:sp>
        <p:pic>
          <p:nvPicPr>
            <p:cNvPr id="298" name="Google Shape;298;p31"/>
            <p:cNvPicPr preferRelativeResize="0"/>
            <p:nvPr/>
          </p:nvPicPr>
          <p:blipFill rotWithShape="1">
            <a:blip r:embed="rId7">
              <a:alphaModFix/>
            </a:blip>
            <a:srcRect b="12273" l="0" r="0" t="0"/>
            <a:stretch/>
          </p:blipFill>
          <p:spPr>
            <a:xfrm>
              <a:off x="2447200" y="3812250"/>
              <a:ext cx="843750" cy="740175"/>
            </a:xfrm>
            <a:prstGeom prst="rect">
              <a:avLst/>
            </a:prstGeom>
            <a:noFill/>
            <a:ln>
              <a:noFill/>
            </a:ln>
          </p:spPr>
        </p:pic>
      </p:grpSp>
      <p:sp>
        <p:nvSpPr>
          <p:cNvPr id="299" name="Google Shape;299;p31"/>
          <p:cNvSpPr txBox="1"/>
          <p:nvPr/>
        </p:nvSpPr>
        <p:spPr>
          <a:xfrm>
            <a:off x="403675" y="4324775"/>
            <a:ext cx="30000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2400">
                <a:solidFill>
                  <a:schemeClr val="dk1"/>
                </a:solidFill>
                <a:latin typeface="Staatliches"/>
                <a:ea typeface="Staatliches"/>
                <a:cs typeface="Staatliches"/>
                <a:sym typeface="Staatliches"/>
              </a:rPr>
              <a:t>Supervised Regression</a:t>
            </a:r>
            <a:endParaRPr sz="2900">
              <a:latin typeface="Staatliches"/>
              <a:ea typeface="Staatliches"/>
              <a:cs typeface="Staatliches"/>
              <a:sym typeface="Staatliches"/>
            </a:endParaRPr>
          </a:p>
        </p:txBody>
      </p:sp>
      <p:grpSp>
        <p:nvGrpSpPr>
          <p:cNvPr id="300" name="Google Shape;300;p31"/>
          <p:cNvGrpSpPr/>
          <p:nvPr/>
        </p:nvGrpSpPr>
        <p:grpSpPr>
          <a:xfrm>
            <a:off x="7690775" y="1249775"/>
            <a:ext cx="611325" cy="2456000"/>
            <a:chOff x="7690775" y="1249775"/>
            <a:chExt cx="611325" cy="2456000"/>
          </a:xfrm>
        </p:grpSpPr>
        <p:sp>
          <p:nvSpPr>
            <p:cNvPr id="301" name="Google Shape;301;p31"/>
            <p:cNvSpPr/>
            <p:nvPr/>
          </p:nvSpPr>
          <p:spPr>
            <a:xfrm>
              <a:off x="7690775" y="3525775"/>
              <a:ext cx="167100" cy="18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2" name="Google Shape;302;p31"/>
            <p:cNvSpPr/>
            <p:nvPr/>
          </p:nvSpPr>
          <p:spPr>
            <a:xfrm>
              <a:off x="7960800" y="1249775"/>
              <a:ext cx="341300" cy="2237400"/>
            </a:xfrm>
            <a:custGeom>
              <a:rect b="b" l="l" r="r" t="t"/>
              <a:pathLst>
                <a:path extrusionOk="0" h="89496" w="13652">
                  <a:moveTo>
                    <a:pt x="13373" y="0"/>
                  </a:moveTo>
                  <a:cubicBezTo>
                    <a:pt x="13202" y="8744"/>
                    <a:pt x="14574" y="37547"/>
                    <a:pt x="12345" y="52463"/>
                  </a:cubicBezTo>
                  <a:cubicBezTo>
                    <a:pt x="10116" y="67379"/>
                    <a:pt x="2058" y="83324"/>
                    <a:pt x="0" y="89496"/>
                  </a:cubicBezTo>
                </a:path>
              </a:pathLst>
            </a:custGeom>
            <a:noFill/>
            <a:ln cap="flat" cmpd="sng" w="9525">
              <a:solidFill>
                <a:srgbClr val="C6B8EB"/>
              </a:solidFill>
              <a:prstDash val="solid"/>
              <a:round/>
              <a:headEnd len="med" w="med" type="none"/>
              <a:tailEnd len="med" w="med" type="stealth"/>
            </a:ln>
          </p:spPr>
        </p:sp>
      </p:grpSp>
      <p:grpSp>
        <p:nvGrpSpPr>
          <p:cNvPr id="303" name="Google Shape;303;p31"/>
          <p:cNvGrpSpPr/>
          <p:nvPr/>
        </p:nvGrpSpPr>
        <p:grpSpPr>
          <a:xfrm>
            <a:off x="6388500" y="1249775"/>
            <a:ext cx="657725" cy="2119775"/>
            <a:chOff x="6388500" y="1249775"/>
            <a:chExt cx="657725" cy="2119775"/>
          </a:xfrm>
        </p:grpSpPr>
        <p:sp>
          <p:nvSpPr>
            <p:cNvPr id="304" name="Google Shape;304;p31"/>
            <p:cNvSpPr/>
            <p:nvPr/>
          </p:nvSpPr>
          <p:spPr>
            <a:xfrm>
              <a:off x="6388500" y="3189550"/>
              <a:ext cx="167100" cy="18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5" name="Google Shape;305;p31"/>
            <p:cNvSpPr/>
            <p:nvPr/>
          </p:nvSpPr>
          <p:spPr>
            <a:xfrm>
              <a:off x="6713500" y="1249775"/>
              <a:ext cx="332725" cy="1928800"/>
            </a:xfrm>
            <a:custGeom>
              <a:rect b="b" l="l" r="r" t="t"/>
              <a:pathLst>
                <a:path extrusionOk="0" h="77152" w="13309">
                  <a:moveTo>
                    <a:pt x="7716" y="0"/>
                  </a:moveTo>
                  <a:cubicBezTo>
                    <a:pt x="8402" y="5058"/>
                    <a:pt x="11059" y="18945"/>
                    <a:pt x="11830" y="30346"/>
                  </a:cubicBezTo>
                  <a:cubicBezTo>
                    <a:pt x="12602" y="41747"/>
                    <a:pt x="14317" y="60607"/>
                    <a:pt x="12345" y="68408"/>
                  </a:cubicBezTo>
                  <a:cubicBezTo>
                    <a:pt x="10373" y="76209"/>
                    <a:pt x="2058" y="75695"/>
                    <a:pt x="0" y="77152"/>
                  </a:cubicBezTo>
                </a:path>
              </a:pathLst>
            </a:custGeom>
            <a:noFill/>
            <a:ln cap="flat" cmpd="sng" w="9525">
              <a:solidFill>
                <a:srgbClr val="C6B8EB"/>
              </a:solidFill>
              <a:prstDash val="solid"/>
              <a:round/>
              <a:headEnd len="med" w="med" type="none"/>
              <a:tailEnd len="med" w="med" type="stealth"/>
            </a:ln>
          </p:spPr>
        </p:sp>
      </p:grpSp>
      <p:grpSp>
        <p:nvGrpSpPr>
          <p:cNvPr id="306" name="Google Shape;306;p31"/>
          <p:cNvGrpSpPr/>
          <p:nvPr/>
        </p:nvGrpSpPr>
        <p:grpSpPr>
          <a:xfrm>
            <a:off x="5631825" y="1339775"/>
            <a:ext cx="418375" cy="1748775"/>
            <a:chOff x="5631825" y="1339775"/>
            <a:chExt cx="418375" cy="1748775"/>
          </a:xfrm>
        </p:grpSpPr>
        <p:sp>
          <p:nvSpPr>
            <p:cNvPr id="307" name="Google Shape;307;p31"/>
            <p:cNvSpPr/>
            <p:nvPr/>
          </p:nvSpPr>
          <p:spPr>
            <a:xfrm>
              <a:off x="5631825" y="2908550"/>
              <a:ext cx="167100" cy="18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8" name="Google Shape;308;p31"/>
            <p:cNvSpPr/>
            <p:nvPr/>
          </p:nvSpPr>
          <p:spPr>
            <a:xfrm>
              <a:off x="5851975" y="1339775"/>
              <a:ext cx="198225" cy="1568775"/>
            </a:xfrm>
            <a:custGeom>
              <a:rect b="b" l="l" r="r" t="t"/>
              <a:pathLst>
                <a:path extrusionOk="0" h="62751" w="7929">
                  <a:moveTo>
                    <a:pt x="0" y="0"/>
                  </a:moveTo>
                  <a:cubicBezTo>
                    <a:pt x="1286" y="5058"/>
                    <a:pt x="6858" y="19889"/>
                    <a:pt x="7715" y="30347"/>
                  </a:cubicBezTo>
                  <a:cubicBezTo>
                    <a:pt x="8572" y="40806"/>
                    <a:pt x="5572" y="57350"/>
                    <a:pt x="5143" y="62751"/>
                  </a:cubicBezTo>
                </a:path>
              </a:pathLst>
            </a:custGeom>
            <a:noFill/>
            <a:ln cap="flat" cmpd="sng" w="9525">
              <a:solidFill>
                <a:srgbClr val="C6B8EB"/>
              </a:solidFill>
              <a:prstDash val="solid"/>
              <a:round/>
              <a:headEnd len="med" w="med" type="none"/>
              <a:tailEnd len="med" w="med" type="stealth"/>
            </a:ln>
          </p:spPr>
        </p:sp>
      </p:grpSp>
      <p:grpSp>
        <p:nvGrpSpPr>
          <p:cNvPr id="309" name="Google Shape;309;p31"/>
          <p:cNvGrpSpPr/>
          <p:nvPr/>
        </p:nvGrpSpPr>
        <p:grpSpPr>
          <a:xfrm>
            <a:off x="4477952" y="1401050"/>
            <a:ext cx="1059223" cy="1193400"/>
            <a:chOff x="4190377" y="1378350"/>
            <a:chExt cx="1059223" cy="1193400"/>
          </a:xfrm>
        </p:grpSpPr>
        <p:sp>
          <p:nvSpPr>
            <p:cNvPr id="310" name="Google Shape;310;p31"/>
            <p:cNvSpPr/>
            <p:nvPr/>
          </p:nvSpPr>
          <p:spPr>
            <a:xfrm>
              <a:off x="5082500" y="2391750"/>
              <a:ext cx="167100" cy="18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1" name="Google Shape;311;p31"/>
            <p:cNvSpPr/>
            <p:nvPr/>
          </p:nvSpPr>
          <p:spPr>
            <a:xfrm>
              <a:off x="4190377" y="1378350"/>
              <a:ext cx="748600" cy="1041550"/>
            </a:xfrm>
            <a:custGeom>
              <a:rect b="b" l="l" r="r" t="t"/>
              <a:pathLst>
                <a:path extrusionOk="0" h="41662" w="29944">
                  <a:moveTo>
                    <a:pt x="2170" y="0"/>
                  </a:moveTo>
                  <a:cubicBezTo>
                    <a:pt x="2170" y="3429"/>
                    <a:pt x="-2459" y="13630"/>
                    <a:pt x="2170" y="20574"/>
                  </a:cubicBezTo>
                  <a:cubicBezTo>
                    <a:pt x="6799" y="27518"/>
                    <a:pt x="25316" y="38147"/>
                    <a:pt x="29945" y="41662"/>
                  </a:cubicBezTo>
                </a:path>
              </a:pathLst>
            </a:custGeom>
            <a:noFill/>
            <a:ln cap="flat" cmpd="sng" w="9525">
              <a:solidFill>
                <a:srgbClr val="C6B8EB"/>
              </a:solidFill>
              <a:prstDash val="solid"/>
              <a:round/>
              <a:headEnd len="med" w="med" type="none"/>
              <a:tailEnd len="med" w="med" type="stealth"/>
            </a:ln>
          </p:spPr>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2"/>
          <p:cNvSpPr txBox="1"/>
          <p:nvPr/>
        </p:nvSpPr>
        <p:spPr>
          <a:xfrm>
            <a:off x="403675" y="2826250"/>
            <a:ext cx="3000000" cy="150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100">
                <a:solidFill>
                  <a:schemeClr val="dk1"/>
                </a:solidFill>
              </a:rPr>
              <a:t>Scenario 2: Identifying Fraudulent Transactions in a Banking System</a:t>
            </a:r>
            <a:br>
              <a:rPr b="1" lang="en" sz="900">
                <a:solidFill>
                  <a:schemeClr val="dk1"/>
                </a:solidFill>
              </a:rPr>
            </a:br>
            <a:r>
              <a:rPr lang="en" sz="900">
                <a:solidFill>
                  <a:schemeClr val="dk1"/>
                </a:solidFill>
              </a:rPr>
              <a:t>A bank wants to reduce financial fraud. They have transaction data from millions of credit card purchases, including the transaction amount, merchant, customer location, and time of purchase. The goal is to classify transactions as either "fraudulent" or "legitimate" based on this data.</a:t>
            </a:r>
            <a:endParaRPr/>
          </a:p>
        </p:txBody>
      </p:sp>
      <p:sp>
        <p:nvSpPr>
          <p:cNvPr id="317" name="Google Shape;317;p32"/>
          <p:cNvSpPr txBox="1"/>
          <p:nvPr/>
        </p:nvSpPr>
        <p:spPr>
          <a:xfrm>
            <a:off x="403675" y="4324775"/>
            <a:ext cx="31854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2400">
                <a:solidFill>
                  <a:schemeClr val="dk1"/>
                </a:solidFill>
                <a:latin typeface="Staatliches"/>
                <a:ea typeface="Staatliches"/>
                <a:cs typeface="Staatliches"/>
                <a:sym typeface="Staatliches"/>
              </a:rPr>
              <a:t>Supervised classification</a:t>
            </a:r>
            <a:endParaRPr sz="2900">
              <a:latin typeface="Staatliches"/>
              <a:ea typeface="Staatliches"/>
              <a:cs typeface="Staatliches"/>
              <a:sym typeface="Staatliches"/>
            </a:endParaRPr>
          </a:p>
        </p:txBody>
      </p:sp>
      <p:pic>
        <p:nvPicPr>
          <p:cNvPr id="318" name="Google Shape;318;p32"/>
          <p:cNvPicPr preferRelativeResize="0"/>
          <p:nvPr/>
        </p:nvPicPr>
        <p:blipFill rotWithShape="1">
          <a:blip r:embed="rId3">
            <a:alphaModFix/>
          </a:blip>
          <a:srcRect b="26454" l="0" r="0" t="0"/>
          <a:stretch/>
        </p:blipFill>
        <p:spPr>
          <a:xfrm>
            <a:off x="218288" y="347100"/>
            <a:ext cx="3370775" cy="2479143"/>
          </a:xfrm>
          <a:prstGeom prst="rect">
            <a:avLst/>
          </a:prstGeom>
          <a:noFill/>
          <a:ln>
            <a:noFill/>
          </a:ln>
        </p:spPr>
      </p:pic>
      <p:grpSp>
        <p:nvGrpSpPr>
          <p:cNvPr id="319" name="Google Shape;319;p32"/>
          <p:cNvGrpSpPr/>
          <p:nvPr/>
        </p:nvGrpSpPr>
        <p:grpSpPr>
          <a:xfrm>
            <a:off x="3768664" y="1468370"/>
            <a:ext cx="5406752" cy="3408619"/>
            <a:chOff x="4039775" y="428950"/>
            <a:chExt cx="4855201" cy="4315800"/>
          </a:xfrm>
        </p:grpSpPr>
        <p:sp>
          <p:nvSpPr>
            <p:cNvPr id="320" name="Google Shape;320;p32"/>
            <p:cNvSpPr/>
            <p:nvPr/>
          </p:nvSpPr>
          <p:spPr>
            <a:xfrm>
              <a:off x="4039775" y="428950"/>
              <a:ext cx="4232100" cy="3906600"/>
            </a:xfrm>
            <a:prstGeom prst="rect">
              <a:avLst/>
            </a:prstGeom>
            <a:solidFill>
              <a:srgbClr val="36174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1" name="Google Shape;321;p32"/>
            <p:cNvSpPr txBox="1"/>
            <p:nvPr/>
          </p:nvSpPr>
          <p:spPr>
            <a:xfrm>
              <a:off x="4456475" y="4335550"/>
              <a:ext cx="623100" cy="40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900">
                  <a:solidFill>
                    <a:schemeClr val="dk1"/>
                  </a:solidFill>
                </a:rPr>
                <a:t>low bias</a:t>
              </a:r>
              <a:endParaRPr/>
            </a:p>
          </p:txBody>
        </p:sp>
        <p:sp>
          <p:nvSpPr>
            <p:cNvPr id="322" name="Google Shape;322;p32"/>
            <p:cNvSpPr txBox="1"/>
            <p:nvPr/>
          </p:nvSpPr>
          <p:spPr>
            <a:xfrm>
              <a:off x="7252250" y="4335550"/>
              <a:ext cx="835200" cy="40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900">
                  <a:solidFill>
                    <a:schemeClr val="dk1"/>
                  </a:solidFill>
                </a:rPr>
                <a:t>high bias</a:t>
              </a:r>
              <a:endParaRPr/>
            </a:p>
          </p:txBody>
        </p:sp>
        <p:sp>
          <p:nvSpPr>
            <p:cNvPr id="323" name="Google Shape;323;p32"/>
            <p:cNvSpPr txBox="1"/>
            <p:nvPr/>
          </p:nvSpPr>
          <p:spPr>
            <a:xfrm>
              <a:off x="8271876" y="516398"/>
              <a:ext cx="623100" cy="61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900">
                  <a:solidFill>
                    <a:schemeClr val="dk1"/>
                  </a:solidFill>
                </a:rPr>
                <a:t>high variance</a:t>
              </a:r>
              <a:endParaRPr/>
            </a:p>
          </p:txBody>
        </p:sp>
        <p:sp>
          <p:nvSpPr>
            <p:cNvPr id="324" name="Google Shape;324;p32"/>
            <p:cNvSpPr txBox="1"/>
            <p:nvPr/>
          </p:nvSpPr>
          <p:spPr>
            <a:xfrm>
              <a:off x="8271876" y="3429349"/>
              <a:ext cx="623100" cy="61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900">
                  <a:solidFill>
                    <a:schemeClr val="dk1"/>
                  </a:solidFill>
                </a:rPr>
                <a:t>low  variance</a:t>
              </a:r>
              <a:endParaRPr/>
            </a:p>
          </p:txBody>
        </p:sp>
      </p:grpSp>
      <p:grpSp>
        <p:nvGrpSpPr>
          <p:cNvPr id="325" name="Google Shape;325;p32"/>
          <p:cNvGrpSpPr/>
          <p:nvPr/>
        </p:nvGrpSpPr>
        <p:grpSpPr>
          <a:xfrm>
            <a:off x="6137097" y="243542"/>
            <a:ext cx="1088724" cy="1157519"/>
            <a:chOff x="523275" y="181900"/>
            <a:chExt cx="1367400" cy="1530300"/>
          </a:xfrm>
        </p:grpSpPr>
        <p:sp>
          <p:nvSpPr>
            <p:cNvPr id="326" name="Google Shape;326;p32"/>
            <p:cNvSpPr/>
            <p:nvPr/>
          </p:nvSpPr>
          <p:spPr>
            <a:xfrm>
              <a:off x="523275" y="181900"/>
              <a:ext cx="1367400" cy="1530300"/>
            </a:xfrm>
            <a:prstGeom prst="rect">
              <a:avLst/>
            </a:prstGeom>
            <a:solidFill>
              <a:schemeClr val="lt2"/>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sz="900"/>
            </a:p>
            <a:p>
              <a:pPr indent="0" lvl="0" marL="0" rtl="0" algn="ctr">
                <a:spcBef>
                  <a:spcPts val="0"/>
                </a:spcBef>
                <a:spcAft>
                  <a:spcPts val="0"/>
                </a:spcAft>
                <a:buNone/>
              </a:pPr>
              <a:r>
                <a:t/>
              </a:r>
              <a:endParaRPr sz="900"/>
            </a:p>
            <a:p>
              <a:pPr indent="0" lvl="0" marL="0" rtl="0" algn="ctr">
                <a:spcBef>
                  <a:spcPts val="0"/>
                </a:spcBef>
                <a:spcAft>
                  <a:spcPts val="0"/>
                </a:spcAft>
                <a:buNone/>
              </a:pPr>
              <a:r>
                <a:rPr lang="en" sz="900"/>
                <a:t>Decision </a:t>
              </a:r>
              <a:endParaRPr sz="900"/>
            </a:p>
            <a:p>
              <a:pPr indent="0" lvl="0" marL="0" rtl="0" algn="ctr">
                <a:spcBef>
                  <a:spcPts val="0"/>
                </a:spcBef>
                <a:spcAft>
                  <a:spcPts val="0"/>
                </a:spcAft>
                <a:buNone/>
              </a:pPr>
              <a:r>
                <a:rPr lang="en" sz="900"/>
                <a:t>Tree</a:t>
              </a:r>
              <a:endParaRPr sz="900"/>
            </a:p>
          </p:txBody>
        </p:sp>
        <p:pic>
          <p:nvPicPr>
            <p:cNvPr id="327" name="Google Shape;327;p32"/>
            <p:cNvPicPr preferRelativeResize="0"/>
            <p:nvPr/>
          </p:nvPicPr>
          <p:blipFill rotWithShape="1">
            <a:blip r:embed="rId4">
              <a:alphaModFix/>
            </a:blip>
            <a:srcRect b="12778" l="0" r="0" t="0"/>
            <a:stretch/>
          </p:blipFill>
          <p:spPr>
            <a:xfrm>
              <a:off x="738625" y="346950"/>
              <a:ext cx="901035" cy="785901"/>
            </a:xfrm>
            <a:prstGeom prst="rect">
              <a:avLst/>
            </a:prstGeom>
            <a:noFill/>
            <a:ln>
              <a:noFill/>
            </a:ln>
          </p:spPr>
        </p:pic>
      </p:grpSp>
      <p:grpSp>
        <p:nvGrpSpPr>
          <p:cNvPr id="328" name="Google Shape;328;p32"/>
          <p:cNvGrpSpPr/>
          <p:nvPr/>
        </p:nvGrpSpPr>
        <p:grpSpPr>
          <a:xfrm>
            <a:off x="4908596" y="243532"/>
            <a:ext cx="1088724" cy="1157519"/>
            <a:chOff x="2176250" y="1862413"/>
            <a:chExt cx="1367400" cy="1530300"/>
          </a:xfrm>
        </p:grpSpPr>
        <p:sp>
          <p:nvSpPr>
            <p:cNvPr id="329" name="Google Shape;329;p32"/>
            <p:cNvSpPr/>
            <p:nvPr/>
          </p:nvSpPr>
          <p:spPr>
            <a:xfrm>
              <a:off x="2176250" y="1862413"/>
              <a:ext cx="1367400" cy="1530300"/>
            </a:xfrm>
            <a:prstGeom prst="rect">
              <a:avLst/>
            </a:prstGeom>
            <a:solidFill>
              <a:schemeClr val="lt2"/>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sz="900"/>
            </a:p>
            <a:p>
              <a:pPr indent="0" lvl="0" marL="0" rtl="0" algn="ctr">
                <a:spcBef>
                  <a:spcPts val="0"/>
                </a:spcBef>
                <a:spcAft>
                  <a:spcPts val="0"/>
                </a:spcAft>
                <a:buNone/>
              </a:pPr>
              <a:r>
                <a:t/>
              </a:r>
              <a:endParaRPr sz="900"/>
            </a:p>
            <a:p>
              <a:pPr indent="0" lvl="0" marL="0" rtl="0" algn="ctr">
                <a:spcBef>
                  <a:spcPts val="0"/>
                </a:spcBef>
                <a:spcAft>
                  <a:spcPts val="0"/>
                </a:spcAft>
                <a:buNone/>
              </a:pPr>
              <a:r>
                <a:rPr lang="en" sz="900"/>
                <a:t>Random Forest</a:t>
              </a:r>
              <a:endParaRPr sz="900"/>
            </a:p>
          </p:txBody>
        </p:sp>
        <p:pic>
          <p:nvPicPr>
            <p:cNvPr id="330" name="Google Shape;330;p32"/>
            <p:cNvPicPr preferRelativeResize="0"/>
            <p:nvPr/>
          </p:nvPicPr>
          <p:blipFill rotWithShape="1">
            <a:blip r:embed="rId5">
              <a:alphaModFix/>
            </a:blip>
            <a:srcRect b="16659" l="0" r="0" t="0"/>
            <a:stretch/>
          </p:blipFill>
          <p:spPr>
            <a:xfrm>
              <a:off x="2405763" y="1895500"/>
              <a:ext cx="942951" cy="785888"/>
            </a:xfrm>
            <a:prstGeom prst="rect">
              <a:avLst/>
            </a:prstGeom>
            <a:noFill/>
            <a:ln>
              <a:noFill/>
            </a:ln>
          </p:spPr>
        </p:pic>
      </p:grpSp>
      <p:grpSp>
        <p:nvGrpSpPr>
          <p:cNvPr id="331" name="Google Shape;331;p32"/>
          <p:cNvGrpSpPr/>
          <p:nvPr/>
        </p:nvGrpSpPr>
        <p:grpSpPr>
          <a:xfrm>
            <a:off x="7690775" y="1249775"/>
            <a:ext cx="611325" cy="2456000"/>
            <a:chOff x="7690775" y="1249775"/>
            <a:chExt cx="611325" cy="2456000"/>
          </a:xfrm>
        </p:grpSpPr>
        <p:sp>
          <p:nvSpPr>
            <p:cNvPr id="332" name="Google Shape;332;p32"/>
            <p:cNvSpPr/>
            <p:nvPr/>
          </p:nvSpPr>
          <p:spPr>
            <a:xfrm>
              <a:off x="7690775" y="3525775"/>
              <a:ext cx="167100" cy="18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3" name="Google Shape;333;p32"/>
            <p:cNvSpPr/>
            <p:nvPr/>
          </p:nvSpPr>
          <p:spPr>
            <a:xfrm>
              <a:off x="7960800" y="1249775"/>
              <a:ext cx="341300" cy="2237400"/>
            </a:xfrm>
            <a:custGeom>
              <a:rect b="b" l="l" r="r" t="t"/>
              <a:pathLst>
                <a:path extrusionOk="0" h="89496" w="13652">
                  <a:moveTo>
                    <a:pt x="13373" y="0"/>
                  </a:moveTo>
                  <a:cubicBezTo>
                    <a:pt x="13202" y="8744"/>
                    <a:pt x="14574" y="37547"/>
                    <a:pt x="12345" y="52463"/>
                  </a:cubicBezTo>
                  <a:cubicBezTo>
                    <a:pt x="10116" y="67379"/>
                    <a:pt x="2058" y="83324"/>
                    <a:pt x="0" y="89496"/>
                  </a:cubicBezTo>
                </a:path>
              </a:pathLst>
            </a:custGeom>
            <a:noFill/>
            <a:ln cap="flat" cmpd="sng" w="9525">
              <a:solidFill>
                <a:srgbClr val="C6B8EB"/>
              </a:solidFill>
              <a:prstDash val="solid"/>
              <a:round/>
              <a:headEnd len="med" w="med" type="none"/>
              <a:tailEnd len="med" w="med" type="stealth"/>
            </a:ln>
          </p:spPr>
        </p:sp>
      </p:grpSp>
      <p:grpSp>
        <p:nvGrpSpPr>
          <p:cNvPr id="334" name="Google Shape;334;p32"/>
          <p:cNvGrpSpPr/>
          <p:nvPr/>
        </p:nvGrpSpPr>
        <p:grpSpPr>
          <a:xfrm>
            <a:off x="6388500" y="1249775"/>
            <a:ext cx="657725" cy="2119775"/>
            <a:chOff x="6388500" y="1249775"/>
            <a:chExt cx="657725" cy="2119775"/>
          </a:xfrm>
        </p:grpSpPr>
        <p:sp>
          <p:nvSpPr>
            <p:cNvPr id="335" name="Google Shape;335;p32"/>
            <p:cNvSpPr/>
            <p:nvPr/>
          </p:nvSpPr>
          <p:spPr>
            <a:xfrm>
              <a:off x="6388500" y="3189550"/>
              <a:ext cx="167100" cy="18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6" name="Google Shape;336;p32"/>
            <p:cNvSpPr/>
            <p:nvPr/>
          </p:nvSpPr>
          <p:spPr>
            <a:xfrm>
              <a:off x="6713500" y="1249775"/>
              <a:ext cx="332725" cy="1928800"/>
            </a:xfrm>
            <a:custGeom>
              <a:rect b="b" l="l" r="r" t="t"/>
              <a:pathLst>
                <a:path extrusionOk="0" h="77152" w="13309">
                  <a:moveTo>
                    <a:pt x="7716" y="0"/>
                  </a:moveTo>
                  <a:cubicBezTo>
                    <a:pt x="8402" y="5058"/>
                    <a:pt x="11059" y="18945"/>
                    <a:pt x="11830" y="30346"/>
                  </a:cubicBezTo>
                  <a:cubicBezTo>
                    <a:pt x="12602" y="41747"/>
                    <a:pt x="14317" y="60607"/>
                    <a:pt x="12345" y="68408"/>
                  </a:cubicBezTo>
                  <a:cubicBezTo>
                    <a:pt x="10373" y="76209"/>
                    <a:pt x="2058" y="75695"/>
                    <a:pt x="0" y="77152"/>
                  </a:cubicBezTo>
                </a:path>
              </a:pathLst>
            </a:custGeom>
            <a:noFill/>
            <a:ln cap="flat" cmpd="sng" w="9525">
              <a:solidFill>
                <a:srgbClr val="C6B8EB"/>
              </a:solidFill>
              <a:prstDash val="solid"/>
              <a:round/>
              <a:headEnd len="med" w="med" type="none"/>
              <a:tailEnd len="med" w="med" type="stealth"/>
            </a:ln>
          </p:spPr>
        </p:sp>
      </p:grpSp>
      <p:grpSp>
        <p:nvGrpSpPr>
          <p:cNvPr id="337" name="Google Shape;337;p32"/>
          <p:cNvGrpSpPr/>
          <p:nvPr/>
        </p:nvGrpSpPr>
        <p:grpSpPr>
          <a:xfrm>
            <a:off x="5598688" y="1339775"/>
            <a:ext cx="446338" cy="1748775"/>
            <a:chOff x="5598688" y="1339775"/>
            <a:chExt cx="446338" cy="1748775"/>
          </a:xfrm>
        </p:grpSpPr>
        <p:sp>
          <p:nvSpPr>
            <p:cNvPr id="338" name="Google Shape;338;p32"/>
            <p:cNvSpPr/>
            <p:nvPr/>
          </p:nvSpPr>
          <p:spPr>
            <a:xfrm>
              <a:off x="5598688" y="2908550"/>
              <a:ext cx="167100" cy="18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9" name="Google Shape;339;p32"/>
            <p:cNvSpPr/>
            <p:nvPr/>
          </p:nvSpPr>
          <p:spPr>
            <a:xfrm>
              <a:off x="5813775" y="1339775"/>
              <a:ext cx="231250" cy="1533725"/>
            </a:xfrm>
            <a:custGeom>
              <a:rect b="b" l="l" r="r" t="t"/>
              <a:pathLst>
                <a:path extrusionOk="0" h="61349" w="9250">
                  <a:moveTo>
                    <a:pt x="1528" y="0"/>
                  </a:moveTo>
                  <a:cubicBezTo>
                    <a:pt x="2814" y="5058"/>
                    <a:pt x="9498" y="20122"/>
                    <a:pt x="9243" y="30347"/>
                  </a:cubicBezTo>
                  <a:cubicBezTo>
                    <a:pt x="8988" y="40572"/>
                    <a:pt x="1541" y="56182"/>
                    <a:pt x="0" y="61349"/>
                  </a:cubicBezTo>
                </a:path>
              </a:pathLst>
            </a:custGeom>
            <a:noFill/>
            <a:ln cap="flat" cmpd="sng" w="9525">
              <a:solidFill>
                <a:srgbClr val="C6B8EB"/>
              </a:solidFill>
              <a:prstDash val="solid"/>
              <a:round/>
              <a:headEnd len="med" w="med" type="none"/>
              <a:tailEnd len="med" w="med" type="stealth"/>
            </a:ln>
          </p:spPr>
        </p:sp>
      </p:grpSp>
      <p:grpSp>
        <p:nvGrpSpPr>
          <p:cNvPr id="340" name="Google Shape;340;p32"/>
          <p:cNvGrpSpPr/>
          <p:nvPr/>
        </p:nvGrpSpPr>
        <p:grpSpPr>
          <a:xfrm>
            <a:off x="7365612" y="243542"/>
            <a:ext cx="1088724" cy="1157519"/>
            <a:chOff x="3835825" y="181900"/>
            <a:chExt cx="1367400" cy="1530300"/>
          </a:xfrm>
        </p:grpSpPr>
        <p:sp>
          <p:nvSpPr>
            <p:cNvPr id="341" name="Google Shape;341;p32"/>
            <p:cNvSpPr/>
            <p:nvPr/>
          </p:nvSpPr>
          <p:spPr>
            <a:xfrm>
              <a:off x="3835825" y="181900"/>
              <a:ext cx="1367400" cy="1530300"/>
            </a:xfrm>
            <a:prstGeom prst="rect">
              <a:avLst/>
            </a:prstGeom>
            <a:solidFill>
              <a:schemeClr val="lt2"/>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sz="900"/>
            </a:p>
            <a:p>
              <a:pPr indent="0" lvl="0" marL="0" rtl="0" algn="ctr">
                <a:spcBef>
                  <a:spcPts val="0"/>
                </a:spcBef>
                <a:spcAft>
                  <a:spcPts val="0"/>
                </a:spcAft>
                <a:buNone/>
              </a:pPr>
              <a:r>
                <a:t/>
              </a:r>
              <a:endParaRPr sz="900"/>
            </a:p>
            <a:p>
              <a:pPr indent="0" lvl="0" marL="0" rtl="0" algn="ctr">
                <a:spcBef>
                  <a:spcPts val="0"/>
                </a:spcBef>
                <a:spcAft>
                  <a:spcPts val="0"/>
                </a:spcAft>
                <a:buNone/>
              </a:pPr>
              <a:r>
                <a:rPr lang="en" sz="900"/>
                <a:t>Logistic Regression</a:t>
              </a:r>
              <a:endParaRPr sz="900"/>
            </a:p>
          </p:txBody>
        </p:sp>
        <p:pic>
          <p:nvPicPr>
            <p:cNvPr id="342" name="Google Shape;342;p32"/>
            <p:cNvPicPr preferRelativeResize="0"/>
            <p:nvPr/>
          </p:nvPicPr>
          <p:blipFill rotWithShape="1">
            <a:blip r:embed="rId6">
              <a:alphaModFix/>
            </a:blip>
            <a:srcRect b="12800" l="0" r="0" t="0"/>
            <a:stretch/>
          </p:blipFill>
          <p:spPr>
            <a:xfrm>
              <a:off x="4048050" y="328775"/>
              <a:ext cx="942951" cy="822255"/>
            </a:xfrm>
            <a:prstGeom prst="rect">
              <a:avLst/>
            </a:prstGeom>
            <a:noFill/>
            <a:ln>
              <a:noFill/>
            </a:ln>
          </p:spPr>
        </p:pic>
      </p:grpSp>
      <p:grpSp>
        <p:nvGrpSpPr>
          <p:cNvPr id="343" name="Google Shape;343;p32"/>
          <p:cNvGrpSpPr/>
          <p:nvPr/>
        </p:nvGrpSpPr>
        <p:grpSpPr>
          <a:xfrm>
            <a:off x="3704474" y="243544"/>
            <a:ext cx="1088724" cy="1157519"/>
            <a:chOff x="5704325" y="1862413"/>
            <a:chExt cx="1367400" cy="1530300"/>
          </a:xfrm>
        </p:grpSpPr>
        <p:sp>
          <p:nvSpPr>
            <p:cNvPr id="344" name="Google Shape;344;p32"/>
            <p:cNvSpPr/>
            <p:nvPr/>
          </p:nvSpPr>
          <p:spPr>
            <a:xfrm>
              <a:off x="5704325" y="1862413"/>
              <a:ext cx="1367400" cy="1530300"/>
            </a:xfrm>
            <a:prstGeom prst="rect">
              <a:avLst/>
            </a:prstGeom>
            <a:solidFill>
              <a:schemeClr val="lt2"/>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sz="900"/>
            </a:p>
            <a:p>
              <a:pPr indent="0" lvl="0" marL="0" rtl="0" algn="ctr">
                <a:spcBef>
                  <a:spcPts val="0"/>
                </a:spcBef>
                <a:spcAft>
                  <a:spcPts val="0"/>
                </a:spcAft>
                <a:buNone/>
              </a:pPr>
              <a:r>
                <a:t/>
              </a:r>
              <a:endParaRPr sz="900"/>
            </a:p>
            <a:p>
              <a:pPr indent="0" lvl="0" marL="0" rtl="0" algn="ctr">
                <a:spcBef>
                  <a:spcPts val="0"/>
                </a:spcBef>
                <a:spcAft>
                  <a:spcPts val="0"/>
                </a:spcAft>
                <a:buNone/>
              </a:pPr>
              <a:r>
                <a:rPr lang="en" sz="900"/>
                <a:t>Neural Network</a:t>
              </a:r>
              <a:endParaRPr sz="900"/>
            </a:p>
          </p:txBody>
        </p:sp>
        <p:pic>
          <p:nvPicPr>
            <p:cNvPr id="345" name="Google Shape;345;p32"/>
            <p:cNvPicPr preferRelativeResize="0"/>
            <p:nvPr/>
          </p:nvPicPr>
          <p:blipFill rotWithShape="1">
            <a:blip r:embed="rId7">
              <a:alphaModFix/>
            </a:blip>
            <a:srcRect b="15661" l="0" r="0" t="0"/>
            <a:stretch/>
          </p:blipFill>
          <p:spPr>
            <a:xfrm>
              <a:off x="5854788" y="1925563"/>
              <a:ext cx="1056575" cy="891063"/>
            </a:xfrm>
            <a:prstGeom prst="rect">
              <a:avLst/>
            </a:prstGeom>
            <a:noFill/>
            <a:ln>
              <a:noFill/>
            </a:ln>
          </p:spPr>
        </p:pic>
      </p:grpSp>
      <p:grpSp>
        <p:nvGrpSpPr>
          <p:cNvPr id="346" name="Google Shape;346;p32"/>
          <p:cNvGrpSpPr/>
          <p:nvPr/>
        </p:nvGrpSpPr>
        <p:grpSpPr>
          <a:xfrm>
            <a:off x="3966225" y="1365500"/>
            <a:ext cx="690800" cy="900075"/>
            <a:chOff x="3966225" y="1365500"/>
            <a:chExt cx="690800" cy="900075"/>
          </a:xfrm>
        </p:grpSpPr>
        <p:sp>
          <p:nvSpPr>
            <p:cNvPr id="347" name="Google Shape;347;p32"/>
            <p:cNvSpPr/>
            <p:nvPr/>
          </p:nvSpPr>
          <p:spPr>
            <a:xfrm>
              <a:off x="3966225" y="2085575"/>
              <a:ext cx="167100" cy="18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8" name="Google Shape;348;p32"/>
            <p:cNvSpPr/>
            <p:nvPr/>
          </p:nvSpPr>
          <p:spPr>
            <a:xfrm>
              <a:off x="4257500" y="1365500"/>
              <a:ext cx="399525" cy="732950"/>
            </a:xfrm>
            <a:custGeom>
              <a:rect b="b" l="l" r="r" t="t"/>
              <a:pathLst>
                <a:path extrusionOk="0" h="29318" w="15981">
                  <a:moveTo>
                    <a:pt x="11830" y="0"/>
                  </a:moveTo>
                  <a:cubicBezTo>
                    <a:pt x="12430" y="2915"/>
                    <a:pt x="17402" y="12602"/>
                    <a:pt x="15430" y="17488"/>
                  </a:cubicBezTo>
                  <a:cubicBezTo>
                    <a:pt x="13458" y="22374"/>
                    <a:pt x="2572" y="27346"/>
                    <a:pt x="0" y="29318"/>
                  </a:cubicBezTo>
                </a:path>
              </a:pathLst>
            </a:custGeom>
            <a:noFill/>
            <a:ln cap="flat" cmpd="sng" w="9525">
              <a:solidFill>
                <a:srgbClr val="C6B8EB"/>
              </a:solidFill>
              <a:prstDash val="solid"/>
              <a:round/>
              <a:headEnd len="med" w="med" type="none"/>
              <a:tailEnd len="med" w="med" type="stealth"/>
            </a:ln>
          </p:spPr>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3"/>
          <p:cNvSpPr txBox="1"/>
          <p:nvPr/>
        </p:nvSpPr>
        <p:spPr>
          <a:xfrm>
            <a:off x="403675" y="2826250"/>
            <a:ext cx="3000000" cy="150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100">
                <a:solidFill>
                  <a:schemeClr val="dk1"/>
                </a:solidFill>
              </a:rPr>
              <a:t>Scenario 3: Analyzing Customer Sentiment for a Brand on Social Media</a:t>
            </a:r>
            <a:br>
              <a:rPr b="1" lang="en" sz="900">
                <a:solidFill>
                  <a:schemeClr val="dk1"/>
                </a:solidFill>
              </a:rPr>
            </a:br>
            <a:r>
              <a:rPr lang="en" sz="900">
                <a:solidFill>
                  <a:schemeClr val="dk1"/>
                </a:solidFill>
              </a:rPr>
              <a:t>A retail company wants to understand how customers feel about their brand. They have a dataset of social media posts, including customer reviews, tweets, and comments. You need to classify these posts as either "positive," "neutral," or "negative" to gain insights into the company’s public perception.</a:t>
            </a:r>
            <a:endParaRPr/>
          </a:p>
        </p:txBody>
      </p:sp>
      <p:sp>
        <p:nvSpPr>
          <p:cNvPr id="354" name="Google Shape;354;p33"/>
          <p:cNvSpPr txBox="1"/>
          <p:nvPr/>
        </p:nvSpPr>
        <p:spPr>
          <a:xfrm>
            <a:off x="403675" y="4324775"/>
            <a:ext cx="31854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2400">
                <a:solidFill>
                  <a:schemeClr val="dk1"/>
                </a:solidFill>
                <a:latin typeface="Staatliches"/>
                <a:ea typeface="Staatliches"/>
                <a:cs typeface="Staatliches"/>
                <a:sym typeface="Staatliches"/>
              </a:rPr>
              <a:t>Supervised classification</a:t>
            </a:r>
            <a:endParaRPr sz="2900">
              <a:latin typeface="Staatliches"/>
              <a:ea typeface="Staatliches"/>
              <a:cs typeface="Staatliches"/>
              <a:sym typeface="Staatliches"/>
            </a:endParaRPr>
          </a:p>
        </p:txBody>
      </p:sp>
      <p:grpSp>
        <p:nvGrpSpPr>
          <p:cNvPr id="355" name="Google Shape;355;p33"/>
          <p:cNvGrpSpPr/>
          <p:nvPr/>
        </p:nvGrpSpPr>
        <p:grpSpPr>
          <a:xfrm>
            <a:off x="3768664" y="1468370"/>
            <a:ext cx="5406752" cy="3408619"/>
            <a:chOff x="4039775" y="428950"/>
            <a:chExt cx="4855201" cy="4315800"/>
          </a:xfrm>
        </p:grpSpPr>
        <p:sp>
          <p:nvSpPr>
            <p:cNvPr id="356" name="Google Shape;356;p33"/>
            <p:cNvSpPr/>
            <p:nvPr/>
          </p:nvSpPr>
          <p:spPr>
            <a:xfrm>
              <a:off x="4039775" y="428950"/>
              <a:ext cx="4232100" cy="3906600"/>
            </a:xfrm>
            <a:prstGeom prst="rect">
              <a:avLst/>
            </a:prstGeom>
            <a:solidFill>
              <a:srgbClr val="36174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7" name="Google Shape;357;p33"/>
            <p:cNvSpPr txBox="1"/>
            <p:nvPr/>
          </p:nvSpPr>
          <p:spPr>
            <a:xfrm>
              <a:off x="4456475" y="4335550"/>
              <a:ext cx="623100" cy="40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900">
                  <a:solidFill>
                    <a:schemeClr val="dk1"/>
                  </a:solidFill>
                </a:rPr>
                <a:t>low bias</a:t>
              </a:r>
              <a:endParaRPr/>
            </a:p>
          </p:txBody>
        </p:sp>
        <p:sp>
          <p:nvSpPr>
            <p:cNvPr id="358" name="Google Shape;358;p33"/>
            <p:cNvSpPr txBox="1"/>
            <p:nvPr/>
          </p:nvSpPr>
          <p:spPr>
            <a:xfrm>
              <a:off x="7252250" y="4335550"/>
              <a:ext cx="835200" cy="40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900">
                  <a:solidFill>
                    <a:schemeClr val="dk1"/>
                  </a:solidFill>
                </a:rPr>
                <a:t>high bias</a:t>
              </a:r>
              <a:endParaRPr/>
            </a:p>
          </p:txBody>
        </p:sp>
        <p:sp>
          <p:nvSpPr>
            <p:cNvPr id="359" name="Google Shape;359;p33"/>
            <p:cNvSpPr txBox="1"/>
            <p:nvPr/>
          </p:nvSpPr>
          <p:spPr>
            <a:xfrm>
              <a:off x="8271876" y="516398"/>
              <a:ext cx="623100" cy="61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900">
                  <a:solidFill>
                    <a:schemeClr val="dk1"/>
                  </a:solidFill>
                </a:rPr>
                <a:t>high variance</a:t>
              </a:r>
              <a:endParaRPr/>
            </a:p>
          </p:txBody>
        </p:sp>
        <p:sp>
          <p:nvSpPr>
            <p:cNvPr id="360" name="Google Shape;360;p33"/>
            <p:cNvSpPr txBox="1"/>
            <p:nvPr/>
          </p:nvSpPr>
          <p:spPr>
            <a:xfrm>
              <a:off x="8271876" y="3429349"/>
              <a:ext cx="623100" cy="61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900">
                  <a:solidFill>
                    <a:schemeClr val="dk1"/>
                  </a:solidFill>
                </a:rPr>
                <a:t>low  variance</a:t>
              </a:r>
              <a:endParaRPr/>
            </a:p>
          </p:txBody>
        </p:sp>
      </p:grpSp>
      <p:grpSp>
        <p:nvGrpSpPr>
          <p:cNvPr id="361" name="Google Shape;361;p33"/>
          <p:cNvGrpSpPr/>
          <p:nvPr/>
        </p:nvGrpSpPr>
        <p:grpSpPr>
          <a:xfrm>
            <a:off x="7690775" y="1249775"/>
            <a:ext cx="611325" cy="2456000"/>
            <a:chOff x="7690775" y="1249775"/>
            <a:chExt cx="611325" cy="2456000"/>
          </a:xfrm>
        </p:grpSpPr>
        <p:sp>
          <p:nvSpPr>
            <p:cNvPr id="362" name="Google Shape;362;p33"/>
            <p:cNvSpPr/>
            <p:nvPr/>
          </p:nvSpPr>
          <p:spPr>
            <a:xfrm>
              <a:off x="7690775" y="3525775"/>
              <a:ext cx="167100" cy="18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3" name="Google Shape;363;p33"/>
            <p:cNvSpPr/>
            <p:nvPr/>
          </p:nvSpPr>
          <p:spPr>
            <a:xfrm>
              <a:off x="7960800" y="1249775"/>
              <a:ext cx="341300" cy="2237400"/>
            </a:xfrm>
            <a:custGeom>
              <a:rect b="b" l="l" r="r" t="t"/>
              <a:pathLst>
                <a:path extrusionOk="0" h="89496" w="13652">
                  <a:moveTo>
                    <a:pt x="13373" y="0"/>
                  </a:moveTo>
                  <a:cubicBezTo>
                    <a:pt x="13202" y="8744"/>
                    <a:pt x="14574" y="37547"/>
                    <a:pt x="12345" y="52463"/>
                  </a:cubicBezTo>
                  <a:cubicBezTo>
                    <a:pt x="10116" y="67379"/>
                    <a:pt x="2058" y="83324"/>
                    <a:pt x="0" y="89496"/>
                  </a:cubicBezTo>
                </a:path>
              </a:pathLst>
            </a:custGeom>
            <a:noFill/>
            <a:ln cap="flat" cmpd="sng" w="9525">
              <a:solidFill>
                <a:srgbClr val="C6B8EB"/>
              </a:solidFill>
              <a:prstDash val="solid"/>
              <a:round/>
              <a:headEnd len="med" w="med" type="none"/>
              <a:tailEnd len="med" w="med" type="stealth"/>
            </a:ln>
          </p:spPr>
        </p:sp>
      </p:grpSp>
      <p:grpSp>
        <p:nvGrpSpPr>
          <p:cNvPr id="364" name="Google Shape;364;p33"/>
          <p:cNvGrpSpPr/>
          <p:nvPr/>
        </p:nvGrpSpPr>
        <p:grpSpPr>
          <a:xfrm>
            <a:off x="7229974" y="243555"/>
            <a:ext cx="1088724" cy="1157519"/>
            <a:chOff x="3835825" y="181900"/>
            <a:chExt cx="1367400" cy="1530300"/>
          </a:xfrm>
        </p:grpSpPr>
        <p:sp>
          <p:nvSpPr>
            <p:cNvPr id="365" name="Google Shape;365;p33"/>
            <p:cNvSpPr/>
            <p:nvPr/>
          </p:nvSpPr>
          <p:spPr>
            <a:xfrm>
              <a:off x="3835825" y="181900"/>
              <a:ext cx="1367400" cy="1530300"/>
            </a:xfrm>
            <a:prstGeom prst="rect">
              <a:avLst/>
            </a:prstGeom>
            <a:solidFill>
              <a:schemeClr val="lt2"/>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sz="900"/>
            </a:p>
            <a:p>
              <a:pPr indent="0" lvl="0" marL="0" rtl="0" algn="ctr">
                <a:spcBef>
                  <a:spcPts val="0"/>
                </a:spcBef>
                <a:spcAft>
                  <a:spcPts val="0"/>
                </a:spcAft>
                <a:buNone/>
              </a:pPr>
              <a:r>
                <a:t/>
              </a:r>
              <a:endParaRPr sz="900"/>
            </a:p>
            <a:p>
              <a:pPr indent="0" lvl="0" marL="0" rtl="0" algn="ctr">
                <a:spcBef>
                  <a:spcPts val="0"/>
                </a:spcBef>
                <a:spcAft>
                  <a:spcPts val="0"/>
                </a:spcAft>
                <a:buNone/>
              </a:pPr>
              <a:r>
                <a:rPr lang="en" sz="900"/>
                <a:t>Logistic Regression</a:t>
              </a:r>
              <a:endParaRPr sz="900"/>
            </a:p>
          </p:txBody>
        </p:sp>
        <p:pic>
          <p:nvPicPr>
            <p:cNvPr id="366" name="Google Shape;366;p33"/>
            <p:cNvPicPr preferRelativeResize="0"/>
            <p:nvPr/>
          </p:nvPicPr>
          <p:blipFill rotWithShape="1">
            <a:blip r:embed="rId3">
              <a:alphaModFix/>
            </a:blip>
            <a:srcRect b="12800" l="0" r="0" t="0"/>
            <a:stretch/>
          </p:blipFill>
          <p:spPr>
            <a:xfrm>
              <a:off x="4048050" y="328775"/>
              <a:ext cx="942951" cy="822255"/>
            </a:xfrm>
            <a:prstGeom prst="rect">
              <a:avLst/>
            </a:prstGeom>
            <a:noFill/>
            <a:ln>
              <a:noFill/>
            </a:ln>
          </p:spPr>
        </p:pic>
      </p:grpSp>
      <p:grpSp>
        <p:nvGrpSpPr>
          <p:cNvPr id="367" name="Google Shape;367;p33"/>
          <p:cNvGrpSpPr/>
          <p:nvPr/>
        </p:nvGrpSpPr>
        <p:grpSpPr>
          <a:xfrm>
            <a:off x="3704474" y="243544"/>
            <a:ext cx="1088724" cy="1157519"/>
            <a:chOff x="5704325" y="1862413"/>
            <a:chExt cx="1367400" cy="1530300"/>
          </a:xfrm>
        </p:grpSpPr>
        <p:sp>
          <p:nvSpPr>
            <p:cNvPr id="368" name="Google Shape;368;p33"/>
            <p:cNvSpPr/>
            <p:nvPr/>
          </p:nvSpPr>
          <p:spPr>
            <a:xfrm>
              <a:off x="5704325" y="1862413"/>
              <a:ext cx="1367400" cy="1530300"/>
            </a:xfrm>
            <a:prstGeom prst="rect">
              <a:avLst/>
            </a:prstGeom>
            <a:solidFill>
              <a:schemeClr val="lt2"/>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sz="900"/>
            </a:p>
            <a:p>
              <a:pPr indent="0" lvl="0" marL="0" rtl="0" algn="ctr">
                <a:spcBef>
                  <a:spcPts val="0"/>
                </a:spcBef>
                <a:spcAft>
                  <a:spcPts val="0"/>
                </a:spcAft>
                <a:buNone/>
              </a:pPr>
              <a:r>
                <a:t/>
              </a:r>
              <a:endParaRPr sz="900"/>
            </a:p>
            <a:p>
              <a:pPr indent="0" lvl="0" marL="0" rtl="0" algn="ctr">
                <a:spcBef>
                  <a:spcPts val="0"/>
                </a:spcBef>
                <a:spcAft>
                  <a:spcPts val="0"/>
                </a:spcAft>
                <a:buNone/>
              </a:pPr>
              <a:r>
                <a:rPr lang="en" sz="900"/>
                <a:t>Neural Network</a:t>
              </a:r>
              <a:endParaRPr sz="900"/>
            </a:p>
          </p:txBody>
        </p:sp>
        <p:pic>
          <p:nvPicPr>
            <p:cNvPr id="369" name="Google Shape;369;p33"/>
            <p:cNvPicPr preferRelativeResize="0"/>
            <p:nvPr/>
          </p:nvPicPr>
          <p:blipFill rotWithShape="1">
            <a:blip r:embed="rId4">
              <a:alphaModFix/>
            </a:blip>
            <a:srcRect b="15661" l="0" r="0" t="0"/>
            <a:stretch/>
          </p:blipFill>
          <p:spPr>
            <a:xfrm>
              <a:off x="5854788" y="1925563"/>
              <a:ext cx="1056575" cy="891063"/>
            </a:xfrm>
            <a:prstGeom prst="rect">
              <a:avLst/>
            </a:prstGeom>
            <a:noFill/>
            <a:ln>
              <a:noFill/>
            </a:ln>
          </p:spPr>
        </p:pic>
      </p:grpSp>
      <p:pic>
        <p:nvPicPr>
          <p:cNvPr id="370" name="Google Shape;370;p33"/>
          <p:cNvPicPr preferRelativeResize="0"/>
          <p:nvPr/>
        </p:nvPicPr>
        <p:blipFill rotWithShape="1">
          <a:blip r:embed="rId5">
            <a:alphaModFix/>
          </a:blip>
          <a:srcRect b="13911" l="0" r="0" t="0"/>
          <a:stretch/>
        </p:blipFill>
        <p:spPr>
          <a:xfrm>
            <a:off x="403675" y="671589"/>
            <a:ext cx="2502950" cy="2154661"/>
          </a:xfrm>
          <a:prstGeom prst="rect">
            <a:avLst/>
          </a:prstGeom>
          <a:noFill/>
          <a:ln>
            <a:noFill/>
          </a:ln>
        </p:spPr>
      </p:pic>
      <p:grpSp>
        <p:nvGrpSpPr>
          <p:cNvPr id="371" name="Google Shape;371;p33"/>
          <p:cNvGrpSpPr/>
          <p:nvPr/>
        </p:nvGrpSpPr>
        <p:grpSpPr>
          <a:xfrm>
            <a:off x="2606064" y="370646"/>
            <a:ext cx="797604" cy="903336"/>
            <a:chOff x="5704313" y="3542950"/>
            <a:chExt cx="1367400" cy="1530300"/>
          </a:xfrm>
        </p:grpSpPr>
        <p:sp>
          <p:nvSpPr>
            <p:cNvPr id="372" name="Google Shape;372;p33"/>
            <p:cNvSpPr/>
            <p:nvPr/>
          </p:nvSpPr>
          <p:spPr>
            <a:xfrm>
              <a:off x="5704313" y="3542950"/>
              <a:ext cx="1367400" cy="1530300"/>
            </a:xfrm>
            <a:prstGeom prst="rect">
              <a:avLst/>
            </a:prstGeom>
            <a:solidFill>
              <a:schemeClr val="lt2"/>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sz="900"/>
            </a:p>
            <a:p>
              <a:pPr indent="0" lvl="0" marL="0" rtl="0" algn="ctr">
                <a:spcBef>
                  <a:spcPts val="0"/>
                </a:spcBef>
                <a:spcAft>
                  <a:spcPts val="0"/>
                </a:spcAft>
                <a:buNone/>
              </a:pPr>
              <a:r>
                <a:t/>
              </a:r>
              <a:endParaRPr sz="900"/>
            </a:p>
            <a:p>
              <a:pPr indent="0" lvl="0" marL="0" rtl="0" algn="ctr">
                <a:spcBef>
                  <a:spcPts val="0"/>
                </a:spcBef>
                <a:spcAft>
                  <a:spcPts val="0"/>
                </a:spcAft>
                <a:buNone/>
              </a:pPr>
              <a:r>
                <a:rPr lang="en" sz="900"/>
                <a:t>NLP</a:t>
              </a:r>
              <a:endParaRPr sz="900"/>
            </a:p>
          </p:txBody>
        </p:sp>
        <p:pic>
          <p:nvPicPr>
            <p:cNvPr id="373" name="Google Shape;373;p33"/>
            <p:cNvPicPr preferRelativeResize="0"/>
            <p:nvPr/>
          </p:nvPicPr>
          <p:blipFill rotWithShape="1">
            <a:blip r:embed="rId6">
              <a:alphaModFix/>
            </a:blip>
            <a:srcRect b="13299" l="0" r="0" t="0"/>
            <a:stretch/>
          </p:blipFill>
          <p:spPr>
            <a:xfrm>
              <a:off x="5950725" y="3680750"/>
              <a:ext cx="914900" cy="793188"/>
            </a:xfrm>
            <a:prstGeom prst="rect">
              <a:avLst/>
            </a:prstGeom>
            <a:noFill/>
            <a:ln>
              <a:noFill/>
            </a:ln>
          </p:spPr>
        </p:pic>
      </p:grpSp>
      <p:grpSp>
        <p:nvGrpSpPr>
          <p:cNvPr id="374" name="Google Shape;374;p33"/>
          <p:cNvGrpSpPr/>
          <p:nvPr/>
        </p:nvGrpSpPr>
        <p:grpSpPr>
          <a:xfrm>
            <a:off x="5997337" y="243555"/>
            <a:ext cx="1088724" cy="1157519"/>
            <a:chOff x="5704325" y="181900"/>
            <a:chExt cx="1367400" cy="1530300"/>
          </a:xfrm>
        </p:grpSpPr>
        <p:sp>
          <p:nvSpPr>
            <p:cNvPr id="375" name="Google Shape;375;p33"/>
            <p:cNvSpPr/>
            <p:nvPr/>
          </p:nvSpPr>
          <p:spPr>
            <a:xfrm>
              <a:off x="5704325" y="181900"/>
              <a:ext cx="1367400" cy="1530300"/>
            </a:xfrm>
            <a:prstGeom prst="rect">
              <a:avLst/>
            </a:prstGeom>
            <a:solidFill>
              <a:schemeClr val="lt2"/>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sz="900"/>
            </a:p>
            <a:p>
              <a:pPr indent="0" lvl="0" marL="0" rtl="0" algn="ctr">
                <a:spcBef>
                  <a:spcPts val="0"/>
                </a:spcBef>
                <a:spcAft>
                  <a:spcPts val="0"/>
                </a:spcAft>
                <a:buNone/>
              </a:pPr>
              <a:r>
                <a:t/>
              </a:r>
              <a:endParaRPr sz="900"/>
            </a:p>
            <a:p>
              <a:pPr indent="0" lvl="0" marL="0" rtl="0" algn="ctr">
                <a:spcBef>
                  <a:spcPts val="0"/>
                </a:spcBef>
                <a:spcAft>
                  <a:spcPts val="0"/>
                </a:spcAft>
                <a:buNone/>
              </a:pPr>
              <a:r>
                <a:rPr lang="en" sz="900"/>
                <a:t>Naive </a:t>
              </a:r>
              <a:endParaRPr sz="900"/>
            </a:p>
            <a:p>
              <a:pPr indent="0" lvl="0" marL="0" rtl="0" algn="ctr">
                <a:spcBef>
                  <a:spcPts val="0"/>
                </a:spcBef>
                <a:spcAft>
                  <a:spcPts val="0"/>
                </a:spcAft>
                <a:buNone/>
              </a:pPr>
              <a:r>
                <a:rPr lang="en" sz="900"/>
                <a:t>Bayes</a:t>
              </a:r>
              <a:endParaRPr sz="900"/>
            </a:p>
          </p:txBody>
        </p:sp>
        <p:pic>
          <p:nvPicPr>
            <p:cNvPr id="376" name="Google Shape;376;p33"/>
            <p:cNvPicPr preferRelativeResize="0"/>
            <p:nvPr/>
          </p:nvPicPr>
          <p:blipFill rotWithShape="1">
            <a:blip r:embed="rId7">
              <a:alphaModFix/>
            </a:blip>
            <a:srcRect b="15103" l="0" r="0" t="0"/>
            <a:stretch/>
          </p:blipFill>
          <p:spPr>
            <a:xfrm>
              <a:off x="5876550" y="193108"/>
              <a:ext cx="1022950" cy="868431"/>
            </a:xfrm>
            <a:prstGeom prst="rect">
              <a:avLst/>
            </a:prstGeom>
            <a:noFill/>
            <a:ln>
              <a:noFill/>
            </a:ln>
          </p:spPr>
        </p:pic>
      </p:grpSp>
      <p:grpSp>
        <p:nvGrpSpPr>
          <p:cNvPr id="377" name="Google Shape;377;p33"/>
          <p:cNvGrpSpPr/>
          <p:nvPr/>
        </p:nvGrpSpPr>
        <p:grpSpPr>
          <a:xfrm>
            <a:off x="4850905" y="243558"/>
            <a:ext cx="1088724" cy="1157519"/>
            <a:chOff x="516675" y="1831775"/>
            <a:chExt cx="1367400" cy="1530300"/>
          </a:xfrm>
        </p:grpSpPr>
        <p:sp>
          <p:nvSpPr>
            <p:cNvPr id="378" name="Google Shape;378;p33"/>
            <p:cNvSpPr/>
            <p:nvPr/>
          </p:nvSpPr>
          <p:spPr>
            <a:xfrm>
              <a:off x="516675" y="1831775"/>
              <a:ext cx="1367400" cy="1530300"/>
            </a:xfrm>
            <a:prstGeom prst="rect">
              <a:avLst/>
            </a:prstGeom>
            <a:solidFill>
              <a:schemeClr val="lt2"/>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sz="900"/>
            </a:p>
            <a:p>
              <a:pPr indent="0" lvl="0" marL="0" rtl="0" algn="ctr">
                <a:spcBef>
                  <a:spcPts val="0"/>
                </a:spcBef>
                <a:spcAft>
                  <a:spcPts val="0"/>
                </a:spcAft>
                <a:buNone/>
              </a:pPr>
              <a:r>
                <a:t/>
              </a:r>
              <a:endParaRPr sz="900"/>
            </a:p>
            <a:p>
              <a:pPr indent="0" lvl="0" marL="0" rtl="0" algn="ctr">
                <a:spcBef>
                  <a:spcPts val="0"/>
                </a:spcBef>
                <a:spcAft>
                  <a:spcPts val="0"/>
                </a:spcAft>
                <a:buNone/>
              </a:pPr>
              <a:r>
                <a:rPr lang="en" sz="900"/>
                <a:t>SVM</a:t>
              </a:r>
              <a:endParaRPr sz="900"/>
            </a:p>
          </p:txBody>
        </p:sp>
        <p:pic>
          <p:nvPicPr>
            <p:cNvPr id="379" name="Google Shape;379;p33"/>
            <p:cNvPicPr preferRelativeResize="0"/>
            <p:nvPr/>
          </p:nvPicPr>
          <p:blipFill rotWithShape="1">
            <a:blip r:embed="rId8">
              <a:alphaModFix/>
            </a:blip>
            <a:srcRect b="18059" l="0" r="0" t="0"/>
            <a:stretch/>
          </p:blipFill>
          <p:spPr>
            <a:xfrm>
              <a:off x="648275" y="1955325"/>
              <a:ext cx="1056571" cy="865776"/>
            </a:xfrm>
            <a:prstGeom prst="rect">
              <a:avLst/>
            </a:prstGeom>
            <a:noFill/>
            <a:ln>
              <a:noFill/>
            </a:ln>
          </p:spPr>
        </p:pic>
      </p:grpSp>
      <p:grpSp>
        <p:nvGrpSpPr>
          <p:cNvPr id="380" name="Google Shape;380;p33"/>
          <p:cNvGrpSpPr/>
          <p:nvPr/>
        </p:nvGrpSpPr>
        <p:grpSpPr>
          <a:xfrm>
            <a:off x="6932100" y="1288350"/>
            <a:ext cx="596100" cy="2597425"/>
            <a:chOff x="6932100" y="1288350"/>
            <a:chExt cx="596100" cy="2597425"/>
          </a:xfrm>
        </p:grpSpPr>
        <p:sp>
          <p:nvSpPr>
            <p:cNvPr id="381" name="Google Shape;381;p33"/>
            <p:cNvSpPr/>
            <p:nvPr/>
          </p:nvSpPr>
          <p:spPr>
            <a:xfrm>
              <a:off x="7361100" y="3705775"/>
              <a:ext cx="167100" cy="18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2" name="Google Shape;382;p33"/>
            <p:cNvSpPr/>
            <p:nvPr/>
          </p:nvSpPr>
          <p:spPr>
            <a:xfrm>
              <a:off x="6932100" y="1288350"/>
              <a:ext cx="590275" cy="2314575"/>
            </a:xfrm>
            <a:custGeom>
              <a:rect b="b" l="l" r="r" t="t"/>
              <a:pathLst>
                <a:path extrusionOk="0" h="92583" w="23611">
                  <a:moveTo>
                    <a:pt x="0" y="0"/>
                  </a:moveTo>
                  <a:cubicBezTo>
                    <a:pt x="3686" y="7372"/>
                    <a:pt x="18517" y="28804"/>
                    <a:pt x="22117" y="44234"/>
                  </a:cubicBezTo>
                  <a:cubicBezTo>
                    <a:pt x="25718" y="59665"/>
                    <a:pt x="21689" y="84525"/>
                    <a:pt x="21603" y="92583"/>
                  </a:cubicBezTo>
                </a:path>
              </a:pathLst>
            </a:custGeom>
            <a:noFill/>
            <a:ln cap="flat" cmpd="sng" w="9525">
              <a:solidFill>
                <a:srgbClr val="C6B8EB"/>
              </a:solidFill>
              <a:prstDash val="solid"/>
              <a:round/>
              <a:headEnd len="med" w="med" type="none"/>
              <a:tailEnd len="med" w="med" type="stealth"/>
            </a:ln>
          </p:spPr>
        </p:sp>
      </p:grpSp>
      <p:grpSp>
        <p:nvGrpSpPr>
          <p:cNvPr id="383" name="Google Shape;383;p33"/>
          <p:cNvGrpSpPr/>
          <p:nvPr/>
        </p:nvGrpSpPr>
        <p:grpSpPr>
          <a:xfrm>
            <a:off x="5688895" y="1262625"/>
            <a:ext cx="804780" cy="1915950"/>
            <a:chOff x="5688895" y="1262625"/>
            <a:chExt cx="804780" cy="1915950"/>
          </a:xfrm>
        </p:grpSpPr>
        <p:sp>
          <p:nvSpPr>
            <p:cNvPr id="384" name="Google Shape;384;p33"/>
            <p:cNvSpPr/>
            <p:nvPr/>
          </p:nvSpPr>
          <p:spPr>
            <a:xfrm>
              <a:off x="6326575" y="2998575"/>
              <a:ext cx="167100" cy="18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5" name="Google Shape;385;p33"/>
            <p:cNvSpPr/>
            <p:nvPr/>
          </p:nvSpPr>
          <p:spPr>
            <a:xfrm>
              <a:off x="5688895" y="1262625"/>
              <a:ext cx="394525" cy="1633050"/>
            </a:xfrm>
            <a:custGeom>
              <a:rect b="b" l="l" r="r" t="t"/>
              <a:pathLst>
                <a:path extrusionOk="0" h="65322" w="15781">
                  <a:moveTo>
                    <a:pt x="1894" y="0"/>
                  </a:moveTo>
                  <a:cubicBezTo>
                    <a:pt x="1723" y="9173"/>
                    <a:pt x="-1449" y="44148"/>
                    <a:pt x="865" y="55035"/>
                  </a:cubicBezTo>
                  <a:cubicBezTo>
                    <a:pt x="3180" y="65922"/>
                    <a:pt x="13295" y="63608"/>
                    <a:pt x="15781" y="65322"/>
                  </a:cubicBezTo>
                </a:path>
              </a:pathLst>
            </a:custGeom>
            <a:noFill/>
            <a:ln cap="flat" cmpd="sng" w="9525">
              <a:solidFill>
                <a:srgbClr val="C6B8EB"/>
              </a:solidFill>
              <a:prstDash val="solid"/>
              <a:round/>
              <a:headEnd len="med" w="med" type="none"/>
              <a:tailEnd len="med" w="med" type="stealth"/>
            </a:ln>
          </p:spPr>
        </p:sp>
      </p:grpSp>
      <p:grpSp>
        <p:nvGrpSpPr>
          <p:cNvPr id="386" name="Google Shape;386;p33"/>
          <p:cNvGrpSpPr/>
          <p:nvPr/>
        </p:nvGrpSpPr>
        <p:grpSpPr>
          <a:xfrm>
            <a:off x="3966225" y="1365500"/>
            <a:ext cx="690800" cy="900075"/>
            <a:chOff x="3966225" y="1365500"/>
            <a:chExt cx="690800" cy="900075"/>
          </a:xfrm>
        </p:grpSpPr>
        <p:sp>
          <p:nvSpPr>
            <p:cNvPr id="387" name="Google Shape;387;p33"/>
            <p:cNvSpPr/>
            <p:nvPr/>
          </p:nvSpPr>
          <p:spPr>
            <a:xfrm>
              <a:off x="3966225" y="2085575"/>
              <a:ext cx="167100" cy="18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8" name="Google Shape;388;p33"/>
            <p:cNvSpPr/>
            <p:nvPr/>
          </p:nvSpPr>
          <p:spPr>
            <a:xfrm>
              <a:off x="4257500" y="1365500"/>
              <a:ext cx="399525" cy="732950"/>
            </a:xfrm>
            <a:custGeom>
              <a:rect b="b" l="l" r="r" t="t"/>
              <a:pathLst>
                <a:path extrusionOk="0" h="29318" w="15981">
                  <a:moveTo>
                    <a:pt x="11830" y="0"/>
                  </a:moveTo>
                  <a:cubicBezTo>
                    <a:pt x="12430" y="2915"/>
                    <a:pt x="17402" y="12602"/>
                    <a:pt x="15430" y="17488"/>
                  </a:cubicBezTo>
                  <a:cubicBezTo>
                    <a:pt x="13458" y="22374"/>
                    <a:pt x="2572" y="27346"/>
                    <a:pt x="0" y="29318"/>
                  </a:cubicBezTo>
                </a:path>
              </a:pathLst>
            </a:custGeom>
            <a:noFill/>
            <a:ln cap="flat" cmpd="sng" w="9525">
              <a:solidFill>
                <a:srgbClr val="C6B8EB"/>
              </a:solidFill>
              <a:prstDash val="solid"/>
              <a:round/>
              <a:headEnd len="med" w="med" type="none"/>
              <a:tailEnd len="med" w="med" type="stealth"/>
            </a:ln>
          </p:spPr>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